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8"/>
  </p:notesMasterIdLst>
  <p:sldIdLst>
    <p:sldId id="256" r:id="rId2"/>
    <p:sldId id="305" r:id="rId3"/>
    <p:sldId id="304" r:id="rId4"/>
    <p:sldId id="262" r:id="rId5"/>
    <p:sldId id="258" r:id="rId6"/>
    <p:sldId id="260" r:id="rId7"/>
    <p:sldId id="261" r:id="rId8"/>
    <p:sldId id="264" r:id="rId9"/>
    <p:sldId id="265" r:id="rId10"/>
    <p:sldId id="266" r:id="rId11"/>
    <p:sldId id="267" r:id="rId12"/>
    <p:sldId id="268" r:id="rId13"/>
    <p:sldId id="269" r:id="rId14"/>
    <p:sldId id="271" r:id="rId15"/>
    <p:sldId id="272" r:id="rId16"/>
    <p:sldId id="273"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308" r:id="rId32"/>
    <p:sldId id="290" r:id="rId33"/>
    <p:sldId id="291" r:id="rId34"/>
    <p:sldId id="292" r:id="rId35"/>
    <p:sldId id="293" r:id="rId36"/>
    <p:sldId id="294" r:id="rId37"/>
    <p:sldId id="298" r:id="rId38"/>
    <p:sldId id="306" r:id="rId39"/>
    <p:sldId id="295" r:id="rId40"/>
    <p:sldId id="307" r:id="rId41"/>
    <p:sldId id="296" r:id="rId42"/>
    <p:sldId id="299" r:id="rId43"/>
    <p:sldId id="300" r:id="rId44"/>
    <p:sldId id="301" r:id="rId45"/>
    <p:sldId id="302" r:id="rId46"/>
    <p:sldId id="303"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59" d="100"/>
          <a:sy n="59" d="100"/>
        </p:scale>
        <p:origin x="-1674" y="-27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8B01AE-287C-4D16-B502-F7535AC494B9}" type="datetimeFigureOut">
              <a:rPr lang="en-US" smtClean="0"/>
              <a:pPr/>
              <a:t>1/28/2013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6A7AC6-895B-4467-BD44-F95917D7EFEC}" type="slidenum">
              <a:rPr lang="en-US" smtClean="0"/>
              <a:pPr/>
              <a:t>‹#›</a:t>
            </a:fld>
            <a:endParaRPr lang="en-US"/>
          </a:p>
        </p:txBody>
      </p:sp>
    </p:spTree>
    <p:extLst>
      <p:ext uri="{BB962C8B-B14F-4D97-AF65-F5344CB8AC3E}">
        <p14:creationId xmlns:p14="http://schemas.microsoft.com/office/powerpoint/2010/main" xmlns="" val="2110250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5DEE9D-0DF8-4D61-A41C-BE17D03BBAA0}" type="slidenum">
              <a:rPr lang="en-US" smtClean="0"/>
              <a:pPr/>
              <a:t>14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5DEE9D-0DF8-4D61-A41C-BE17D03BBAA0}" type="slidenum">
              <a:rPr lang="en-US" smtClean="0"/>
              <a:pPr/>
              <a:t>24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F4198-15CA-4E30-B0EE-8880BA761DB4}" type="slidenum">
              <a:rPr lang="en-US" smtClean="0"/>
              <a:pPr/>
              <a:t>46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30477"/>
            <a:ext cx="9067800" cy="6889273"/>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74FA081D-16D0-4801-8D3B-6B568FCDC46E}" type="datetimeFigureOut">
              <a:rPr lang="en-US" smtClean="0"/>
              <a:pPr/>
              <a:t>1/28/2013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F1BB7-BDF1-4DF6-A815-DA0A8ACB3A36}" type="slidenum">
              <a:rPr lang="en-US" smtClean="0"/>
              <a:pPr/>
              <a:t>‹#›</a:t>
            </a:fld>
            <a:endParaRPr lang="en-US"/>
          </a:p>
        </p:txBody>
      </p:sp>
      <p:sp>
        <p:nvSpPr>
          <p:cNvPr id="113" name="Rectangle 112"/>
          <p:cNvSpPr/>
          <p:nvPr/>
        </p:nvSpPr>
        <p:spPr>
          <a:xfrm>
            <a:off x="0" y="1905000"/>
            <a:ext cx="4953000" cy="312420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2057400"/>
            <a:ext cx="4801394" cy="2820988"/>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2130425"/>
            <a:ext cx="4419600" cy="1600327"/>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28600" y="3733800"/>
            <a:ext cx="4419600" cy="10668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FA081D-16D0-4801-8D3B-6B568FCDC46E}" type="datetimeFigureOut">
              <a:rPr lang="en-US" smtClean="0"/>
              <a:pPr/>
              <a:t>1/28/2013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F1BB7-BDF1-4DF6-A815-DA0A8ACB3A3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FA081D-16D0-4801-8D3B-6B568FCDC46E}" type="datetimeFigureOut">
              <a:rPr lang="en-US" smtClean="0"/>
              <a:pPr/>
              <a:t>1/28/2013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F1BB7-BDF1-4DF6-A815-DA0A8ACB3A3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FA081D-16D0-4801-8D3B-6B568FCDC46E}" type="datetimeFigureOut">
              <a:rPr lang="en-US" smtClean="0"/>
              <a:pPr/>
              <a:t>1/28/2013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F1BB7-BDF1-4DF6-A815-DA0A8ACB3A3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1" y="-30478"/>
            <a:ext cx="9067799" cy="484632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4311168"/>
            <a:ext cx="9144000" cy="1905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4387368"/>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6138380"/>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5621364"/>
            <a:ext cx="8305800" cy="414649"/>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5" name="Title 94"/>
          <p:cNvSpPr>
            <a:spLocks noGrp="1"/>
          </p:cNvSpPr>
          <p:nvPr>
            <p:ph type="title"/>
          </p:nvPr>
        </p:nvSpPr>
        <p:spPr>
          <a:xfrm>
            <a:off x="457200" y="4463568"/>
            <a:ext cx="8305800" cy="1143000"/>
          </a:xfrm>
        </p:spPr>
        <p:txBody>
          <a:bodyPr/>
          <a:lstStyle/>
          <a:p>
            <a:r>
              <a:rPr lang="en-US" smtClean="0"/>
              <a:t>Click to edit Master title style</a:t>
            </a:r>
            <a:endParaRPr lang="en-US"/>
          </a:p>
        </p:txBody>
      </p:sp>
      <p:sp>
        <p:nvSpPr>
          <p:cNvPr id="2" name="Date Placeholder 1"/>
          <p:cNvSpPr>
            <a:spLocks noGrp="1"/>
          </p:cNvSpPr>
          <p:nvPr>
            <p:ph type="dt" sz="half" idx="10"/>
          </p:nvPr>
        </p:nvSpPr>
        <p:spPr/>
        <p:txBody>
          <a:bodyPr/>
          <a:lstStyle/>
          <a:p>
            <a:fld id="{74FA081D-16D0-4801-8D3B-6B568FCDC46E}" type="datetimeFigureOut">
              <a:rPr lang="en-US" smtClean="0"/>
              <a:pPr/>
              <a:t>1/28/2013</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212F1BB7-BDF1-4DF6-A815-DA0A8ACB3A36}"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FA081D-16D0-4801-8D3B-6B568FCDC46E}" type="datetimeFigureOut">
              <a:rPr lang="en-US" smtClean="0"/>
              <a:pPr/>
              <a:t>1/28/2013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2F1BB7-BDF1-4DF6-A815-DA0A8ACB3A3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FA081D-16D0-4801-8D3B-6B568FCDC46E}" type="datetimeFigureOut">
              <a:rPr lang="en-US" smtClean="0"/>
              <a:pPr/>
              <a:t>1/28/2013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2F1BB7-BDF1-4DF6-A815-DA0A8ACB3A3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FA081D-16D0-4801-8D3B-6B568FCDC46E}" type="datetimeFigureOut">
              <a:rPr lang="en-US" smtClean="0"/>
              <a:pPr/>
              <a:t>1/28/2013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2F1BB7-BDF1-4DF6-A815-DA0A8ACB3A3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FA081D-16D0-4801-8D3B-6B568FCDC46E}" type="datetimeFigureOut">
              <a:rPr lang="en-US" smtClean="0"/>
              <a:pPr/>
              <a:t>1/28/2013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2F1BB7-BDF1-4DF6-A815-DA0A8ACB3A3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73050"/>
            <a:ext cx="5486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FA081D-16D0-4801-8D3B-6B568FCDC46E}" type="datetimeFigureOut">
              <a:rPr lang="en-US" smtClean="0"/>
              <a:pPr/>
              <a:t>1/28/2013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2F1BB7-BDF1-4DF6-A815-DA0A8ACB3A36}" type="slidenum">
              <a:rPr lang="en-US" smtClean="0"/>
              <a:pPr/>
              <a:t>‹#›</a:t>
            </a:fld>
            <a:endParaRPr lang="en-US"/>
          </a:p>
        </p:txBody>
      </p:sp>
      <p:sp>
        <p:nvSpPr>
          <p:cNvPr id="37" name="Rectangle 36"/>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901952"/>
            <a:ext cx="2377440" cy="13716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3552"/>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381000"/>
            <a:ext cx="5562600" cy="56388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5" name="Date Placeholder 4"/>
          <p:cNvSpPr>
            <a:spLocks noGrp="1"/>
          </p:cNvSpPr>
          <p:nvPr>
            <p:ph type="dt" sz="half" idx="10"/>
          </p:nvPr>
        </p:nvSpPr>
        <p:spPr/>
        <p:txBody>
          <a:bodyPr/>
          <a:lstStyle/>
          <a:p>
            <a:fld id="{74FA081D-16D0-4801-8D3B-6B568FCDC46E}" type="datetimeFigureOut">
              <a:rPr lang="en-US" smtClean="0"/>
              <a:pPr/>
              <a:t>1/28/2013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2F1BB7-BDF1-4DF6-A815-DA0A8ACB3A36}" type="slidenum">
              <a:rPr lang="en-US" smtClean="0"/>
              <a:pPr/>
              <a:t>‹#›</a:t>
            </a:fld>
            <a:endParaRPr lang="en-US"/>
          </a:p>
        </p:txBody>
      </p:sp>
      <p:sp>
        <p:nvSpPr>
          <p:cNvPr id="33" name="Rectangle 32"/>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905000"/>
            <a:ext cx="2377440" cy="13716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6600"/>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37160"/>
            <a:ext cx="8869680" cy="658368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12408"/>
            <a:ext cx="2133600" cy="365125"/>
          </a:xfrm>
          <a:prstGeom prst="rect">
            <a:avLst/>
          </a:prstGeom>
        </p:spPr>
        <p:txBody>
          <a:bodyPr vert="horz" lIns="91440" tIns="45720" rIns="91440" bIns="45720" rtlCol="0" anchor="ctr"/>
          <a:lstStyle>
            <a:lvl1pPr algn="l">
              <a:defRPr sz="1200">
                <a:solidFill>
                  <a:schemeClr val="tx2"/>
                </a:solidFill>
              </a:defRPr>
            </a:lvl1pPr>
          </a:lstStyle>
          <a:p>
            <a:fld id="{74FA081D-16D0-4801-8D3B-6B568FCDC46E}" type="datetimeFigureOut">
              <a:rPr lang="en-US" smtClean="0"/>
              <a:pPr/>
              <a:t>1/28/2013</a:t>
            </a:fld>
            <a:endParaRPr lang="en-US"/>
          </a:p>
        </p:txBody>
      </p:sp>
      <p:sp>
        <p:nvSpPr>
          <p:cNvPr id="5" name="Footer Placeholder 4"/>
          <p:cNvSpPr>
            <a:spLocks noGrp="1"/>
          </p:cNvSpPr>
          <p:nvPr>
            <p:ph type="ftr" sz="quarter" idx="3"/>
          </p:nvPr>
        </p:nvSpPr>
        <p:spPr>
          <a:xfrm>
            <a:off x="2831123" y="6312408"/>
            <a:ext cx="3481754"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12408"/>
            <a:ext cx="2133600" cy="365125"/>
          </a:xfrm>
          <a:prstGeom prst="rect">
            <a:avLst/>
          </a:prstGeom>
        </p:spPr>
        <p:txBody>
          <a:bodyPr vert="horz" lIns="91440" tIns="45720" rIns="91440" bIns="45720" rtlCol="0" anchor="ctr"/>
          <a:lstStyle>
            <a:lvl1pPr algn="r">
              <a:defRPr sz="1200">
                <a:solidFill>
                  <a:schemeClr val="tx2"/>
                </a:solidFill>
              </a:defRPr>
            </a:lvl1pPr>
          </a:lstStyle>
          <a:p>
            <a:fld id="{212F1BB7-BDF1-4DF6-A815-DA0A8ACB3A36}"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New%20Honda%20Robot%20ASIMO%202012%20-%20All%20features%20and%20behaviors.flv"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image" Target="../media/image17.jpe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hyperlink" Target="Inductance%20basics.mp4" TargetMode="External"/><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IDENTIFICATION%20OF%20COMPONENTS%20video_p%5bl3_2.mp4"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1026" name="Picture 2" descr="C:\Users\Wineyard\Desktop\VIJAY PPTS\sdlc.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5719" y="0"/>
            <a:ext cx="9429750" cy="685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440201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Pcb</a:t>
            </a:r>
            <a:r>
              <a:rPr lang="en-US" dirty="0" smtClean="0"/>
              <a:t> board with components</a:t>
            </a:r>
            <a:endParaRPr lang="en-US" dirty="0"/>
          </a:p>
        </p:txBody>
      </p:sp>
      <p:sp>
        <p:nvSpPr>
          <p:cNvPr id="3" name="Content Placeholder 2"/>
          <p:cNvSpPr>
            <a:spLocks noGrp="1"/>
          </p:cNvSpPr>
          <p:nvPr>
            <p:ph idx="1"/>
          </p:nvPr>
        </p:nvSpPr>
        <p:spPr/>
        <p:txBody>
          <a:bodyPr/>
          <a:lstStyle/>
          <a:p>
            <a:endParaRPr lang="en-US"/>
          </a:p>
        </p:txBody>
      </p:sp>
      <p:pic>
        <p:nvPicPr>
          <p:cNvPr id="7170" name="Picture 2" descr="C:\Users\Wineyard\Desktop\VIJAY PPTS\PCB complete (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09600" y="1600200"/>
            <a:ext cx="8305800" cy="52577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897557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Testing</a:t>
            </a:r>
            <a:endParaRPr lang="en-US" dirty="0"/>
          </a:p>
        </p:txBody>
      </p:sp>
      <p:sp>
        <p:nvSpPr>
          <p:cNvPr id="3" name="Content Placeholder 2"/>
          <p:cNvSpPr>
            <a:spLocks noGrp="1"/>
          </p:cNvSpPr>
          <p:nvPr>
            <p:ph idx="1"/>
          </p:nvPr>
        </p:nvSpPr>
        <p:spPr/>
        <p:txBody>
          <a:bodyPr/>
          <a:lstStyle/>
          <a:p>
            <a:endParaRPr lang="en-US"/>
          </a:p>
        </p:txBody>
      </p:sp>
      <p:pic>
        <p:nvPicPr>
          <p:cNvPr id="1026" name="Picture 2" descr="C:\Users\Wineyard\Desktop\VIJAY PPTS\DSC00710.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600200"/>
            <a:ext cx="9144000" cy="5257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540065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Testing</a:t>
            </a:r>
            <a:endParaRPr lang="en-US" dirty="0"/>
          </a:p>
        </p:txBody>
      </p:sp>
      <p:pic>
        <p:nvPicPr>
          <p:cNvPr id="2050" name="Picture 2" descr="C:\Users\Wineyard\Desktop\VIJAY PPTS\software-testing-1[1].jp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457200" y="1285107"/>
            <a:ext cx="8039325" cy="534429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ounded Rectangle 2">
            <a:hlinkClick r:id="rId3" action="ppaction://hlinkfile"/>
          </p:cNvPr>
          <p:cNvSpPr/>
          <p:nvPr/>
        </p:nvSpPr>
        <p:spPr>
          <a:xfrm>
            <a:off x="8382000" y="1905000"/>
            <a:ext cx="1524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5928478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Marketing</a:t>
            </a:r>
            <a:br>
              <a:rPr lang="en-US" dirty="0" smtClean="0"/>
            </a:br>
            <a:endParaRPr lang="en-US" dirty="0"/>
          </a:p>
        </p:txBody>
      </p:sp>
      <p:sp>
        <p:nvSpPr>
          <p:cNvPr id="3" name="Content Placeholder 2"/>
          <p:cNvSpPr>
            <a:spLocks noGrp="1"/>
          </p:cNvSpPr>
          <p:nvPr>
            <p:ph idx="1"/>
          </p:nvPr>
        </p:nvSpPr>
        <p:spPr/>
        <p:txBody>
          <a:bodyPr/>
          <a:lstStyle/>
          <a:p>
            <a:endParaRPr lang="en-US"/>
          </a:p>
        </p:txBody>
      </p:sp>
      <p:pic>
        <p:nvPicPr>
          <p:cNvPr id="3074" name="Picture 2" descr="C:\Users\Wineyard\Desktop\VIJAY PPTS\wahlgrenKD.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3400" y="1762124"/>
            <a:ext cx="8001000" cy="43338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571193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WINEYARD TECHNOLOGIES</a:t>
            </a:r>
            <a:endParaRPr lang="en-US"/>
          </a:p>
        </p:txBody>
      </p:sp>
      <p:sp>
        <p:nvSpPr>
          <p:cNvPr id="2" name="Title 1"/>
          <p:cNvSpPr>
            <a:spLocks noGrp="1"/>
          </p:cNvSpPr>
          <p:nvPr>
            <p:ph type="ctrTitle"/>
          </p:nvPr>
        </p:nvSpPr>
        <p:spPr>
          <a:xfrm>
            <a:off x="422030" y="304800"/>
            <a:ext cx="8229600" cy="2895600"/>
          </a:xfrm>
        </p:spPr>
        <p:txBody>
          <a:bodyPr>
            <a:noAutofit/>
          </a:bodyPr>
          <a:lstStyle/>
          <a:p>
            <a:r>
              <a:rPr lang="en-US" dirty="0" smtClean="0">
                <a:solidFill>
                  <a:schemeClr val="tx1">
                    <a:lumMod val="95000"/>
                  </a:schemeClr>
                </a:solidFill>
              </a:rPr>
              <a:t>Basic Components</a:t>
            </a:r>
            <a:endParaRPr lang="en-US" sz="4400" dirty="0">
              <a:solidFill>
                <a:schemeClr val="tx1">
                  <a:lumMod val="95000"/>
                </a:schemeClr>
              </a:solidFill>
            </a:endParaRPr>
          </a:p>
        </p:txBody>
      </p:sp>
      <p:sp>
        <p:nvSpPr>
          <p:cNvPr id="4" name="Rectangle 3"/>
          <p:cNvSpPr/>
          <p:nvPr/>
        </p:nvSpPr>
        <p:spPr>
          <a:xfrm>
            <a:off x="1143000" y="5791200"/>
            <a:ext cx="2362199" cy="646331"/>
          </a:xfrm>
          <a:prstGeom prst="rect">
            <a:avLst/>
          </a:prstGeom>
        </p:spPr>
        <p:txBody>
          <a:bodyPr wrap="square">
            <a:spAutoFit/>
          </a:bodyPr>
          <a:lstStyle/>
          <a:p>
            <a:fld id="{B5BB4DD5-A9A0-413D-91CC-7735A70242EB}" type="datetime2">
              <a:rPr lang="en-US" smtClean="0">
                <a:effectLst>
                  <a:outerShdw blurRad="38100" dist="38100" dir="2700000" algn="tl">
                    <a:srgbClr val="000000"/>
                  </a:outerShdw>
                </a:effectLst>
                <a:latin typeface="Arial" pitchFamily="34" charset="0"/>
                <a:cs typeface="Arial" pitchFamily="34" charset="0"/>
              </a:rPr>
              <a:pPr/>
              <a:t>Monday, January 28, 2013</a:t>
            </a:fld>
            <a:endParaRPr lang="en-US" dirty="0"/>
          </a:p>
        </p:txBody>
      </p:sp>
    </p:spTree>
    <p:extLst>
      <p:ext uri="{BB962C8B-B14F-4D97-AF65-F5344CB8AC3E}">
        <p14:creationId xmlns:p14="http://schemas.microsoft.com/office/powerpoint/2010/main" xmlns="" val="19559819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600" dirty="0">
                <a:solidFill>
                  <a:schemeClr val="tx2">
                    <a:lumMod val="60000"/>
                    <a:lumOff val="40000"/>
                  </a:schemeClr>
                </a:solidFill>
                <a:latin typeface="Baskerville Old Face" pitchFamily="18" charset="0"/>
              </a:rPr>
              <a:t>R</a:t>
            </a:r>
            <a:r>
              <a:rPr lang="en-US" sz="6600" dirty="0" smtClean="0">
                <a:solidFill>
                  <a:schemeClr val="tx2">
                    <a:lumMod val="60000"/>
                    <a:lumOff val="40000"/>
                  </a:schemeClr>
                </a:solidFill>
                <a:latin typeface="Baskerville Old Face" pitchFamily="18" charset="0"/>
              </a:rPr>
              <a:t>esistor</a:t>
            </a:r>
            <a:endParaRPr lang="en-US" sz="8800" dirty="0">
              <a:solidFill>
                <a:schemeClr val="tx2">
                  <a:lumMod val="60000"/>
                  <a:lumOff val="40000"/>
                </a:schemeClr>
              </a:solidFill>
              <a:latin typeface="Baskerville Old Face" pitchFamily="18" charset="0"/>
            </a:endParaRPr>
          </a:p>
        </p:txBody>
      </p:sp>
      <p:pic>
        <p:nvPicPr>
          <p:cNvPr id="1026" name="Picture 2" descr="E:\resistor\images (3).jpg"/>
          <p:cNvPicPr>
            <a:picLocks noGrp="1" noChangeAspect="1" noChangeArrowheads="1"/>
          </p:cNvPicPr>
          <p:nvPr>
            <p:ph idx="1"/>
          </p:nvPr>
        </p:nvPicPr>
        <p:blipFill>
          <a:blip r:embed="rId2" cstate="print"/>
          <a:stretch>
            <a:fillRect/>
          </a:stretch>
        </p:blipFill>
        <p:spPr bwMode="auto">
          <a:xfrm>
            <a:off x="3305175" y="2958306"/>
            <a:ext cx="2533650" cy="18097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Footer Placeholder 2"/>
          <p:cNvSpPr>
            <a:spLocks noGrp="1"/>
          </p:cNvSpPr>
          <p:nvPr>
            <p:ph type="ftr" sz="quarter" idx="11"/>
          </p:nvPr>
        </p:nvSpPr>
        <p:spPr/>
        <p:txBody>
          <a:bodyPr/>
          <a:lstStyle/>
          <a:p>
            <a:r>
              <a:rPr lang="en-US" smtClean="0"/>
              <a:t>WINEYARD TECHNOLOGIES</a:t>
            </a:r>
            <a:endParaRPr lang="en-US"/>
          </a:p>
        </p:txBody>
      </p:sp>
      <p:pic>
        <p:nvPicPr>
          <p:cNvPr id="1027" name="Picture 3" descr="E:\resistor\images (4).jpg"/>
          <p:cNvPicPr>
            <a:picLocks noChangeAspect="1" noChangeArrowheads="1"/>
          </p:cNvPicPr>
          <p:nvPr/>
        </p:nvPicPr>
        <p:blipFill>
          <a:blip r:embed="rId3" cstate="print"/>
          <a:srcRect/>
          <a:stretch>
            <a:fillRect/>
          </a:stretch>
        </p:blipFill>
        <p:spPr bwMode="auto">
          <a:xfrm>
            <a:off x="304800" y="1295400"/>
            <a:ext cx="2466975" cy="18478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28" name="Picture 4" descr="E:\resistor\images (5).jpg"/>
          <p:cNvPicPr>
            <a:picLocks noChangeAspect="1" noChangeArrowheads="1"/>
          </p:cNvPicPr>
          <p:nvPr/>
        </p:nvPicPr>
        <p:blipFill>
          <a:blip r:embed="rId4" cstate="print"/>
          <a:srcRect/>
          <a:stretch>
            <a:fillRect/>
          </a:stretch>
        </p:blipFill>
        <p:spPr bwMode="auto">
          <a:xfrm>
            <a:off x="6553200" y="1676400"/>
            <a:ext cx="1771650" cy="13335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30" name="Picture 6" descr="http://t1.gstatic.com/images?q=tbn:ANd9GcRnsCdVWj6wpoukn6VelxTbPLCAzfbiU_Mmu9QqwBtbPJt6_z2t"/>
          <p:cNvPicPr>
            <a:picLocks noChangeAspect="1" noChangeArrowheads="1"/>
          </p:cNvPicPr>
          <p:nvPr/>
        </p:nvPicPr>
        <p:blipFill>
          <a:blip r:embed="rId5" cstate="print"/>
          <a:srcRect/>
          <a:stretch>
            <a:fillRect/>
          </a:stretch>
        </p:blipFill>
        <p:spPr bwMode="auto">
          <a:xfrm>
            <a:off x="762000" y="3733800"/>
            <a:ext cx="2133600" cy="21336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32" name="Picture 8" descr="http://www.rfcafe.com/references/electrical/images/resistor-cube-kirt-1.gif"/>
          <p:cNvPicPr>
            <a:picLocks noChangeAspect="1" noChangeArrowheads="1"/>
          </p:cNvPicPr>
          <p:nvPr/>
        </p:nvPicPr>
        <p:blipFill>
          <a:blip r:embed="rId6" cstate="print"/>
          <a:srcRect/>
          <a:stretch>
            <a:fillRect/>
          </a:stretch>
        </p:blipFill>
        <p:spPr bwMode="auto">
          <a:xfrm>
            <a:off x="6553200" y="4419600"/>
            <a:ext cx="1905000" cy="1752600"/>
          </a:xfrm>
          <a:prstGeom prst="rect">
            <a:avLst/>
          </a:prstGeom>
          <a:noFill/>
        </p:spPr>
      </p:pic>
      <p:sp>
        <p:nvSpPr>
          <p:cNvPr id="8" name="Rectangle 7"/>
          <p:cNvSpPr/>
          <p:nvPr/>
        </p:nvSpPr>
        <p:spPr>
          <a:xfrm>
            <a:off x="685801" y="6019800"/>
            <a:ext cx="2438400" cy="646331"/>
          </a:xfrm>
          <a:prstGeom prst="rect">
            <a:avLst/>
          </a:prstGeom>
        </p:spPr>
        <p:txBody>
          <a:bodyPr wrap="square">
            <a:spAutoFit/>
          </a:bodyPr>
          <a:lstStyle/>
          <a:p>
            <a:fld id="{B5BB4DD5-A9A0-413D-91CC-7735A70242EB}" type="datetime2">
              <a:rPr lang="en-US" smtClean="0">
                <a:effectLst>
                  <a:outerShdw blurRad="38100" dist="38100" dir="2700000" algn="tl">
                    <a:srgbClr val="000000"/>
                  </a:outerShdw>
                </a:effectLst>
                <a:latin typeface="Arial" pitchFamily="34" charset="0"/>
                <a:cs typeface="Arial" pitchFamily="34" charset="0"/>
              </a:rPr>
              <a:pPr/>
              <a:t>Monday, January 28, 2013</a:t>
            </a:fld>
            <a:endParaRPr lang="en-US" dirty="0"/>
          </a:p>
        </p:txBody>
      </p:sp>
    </p:spTree>
    <p:extLst>
      <p:ext uri="{BB962C8B-B14F-4D97-AF65-F5344CB8AC3E}">
        <p14:creationId xmlns:p14="http://schemas.microsoft.com/office/powerpoint/2010/main" xmlns="" val="35780782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txBox="1">
            <a:spLocks noGrp="1"/>
          </p:cNvSpPr>
          <p:nvPr/>
        </p:nvSpPr>
        <p:spPr bwMode="auto">
          <a:xfrm>
            <a:off x="457200" y="6245225"/>
            <a:ext cx="2133600" cy="476250"/>
          </a:xfrm>
          <a:prstGeom prst="rect">
            <a:avLst/>
          </a:prstGeom>
          <a:noFill/>
          <a:ln>
            <a:miter lim="800000"/>
            <a:headEnd/>
            <a:tailEnd/>
          </a:ln>
        </p:spPr>
        <p:txBody>
          <a:bodyPr anchor="b"/>
          <a:lstStyle/>
          <a:p>
            <a:pPr>
              <a:defRPr/>
            </a:pPr>
            <a:fld id="{E3CD05FB-704F-4F55-B2B3-B331E2A6BA3B}" type="datetime2">
              <a:rPr lang="en-US" sz="1400">
                <a:solidFill>
                  <a:schemeClr val="tx2">
                    <a:lumMod val="20000"/>
                    <a:lumOff val="80000"/>
                  </a:schemeClr>
                </a:solidFill>
                <a:effectLst>
                  <a:outerShdw blurRad="38100" dist="38100" dir="2700000" algn="tl">
                    <a:srgbClr val="000000"/>
                  </a:outerShdw>
                </a:effectLst>
                <a:latin typeface="Arial" pitchFamily="34" charset="0"/>
                <a:cs typeface="Arial" pitchFamily="34" charset="0"/>
              </a:rPr>
              <a:pPr>
                <a:defRPr/>
              </a:pPr>
              <a:t>Monday, January 28, 2013</a:t>
            </a:fld>
            <a:endParaRPr lang="en-US" sz="1400" dirty="0">
              <a:solidFill>
                <a:schemeClr val="tx2">
                  <a:lumMod val="20000"/>
                  <a:lumOff val="80000"/>
                </a:schemeClr>
              </a:solidFill>
              <a:effectLst>
                <a:outerShdw blurRad="38100" dist="38100" dir="2700000" algn="tl">
                  <a:srgbClr val="000000"/>
                </a:outerShdw>
              </a:effectLst>
              <a:latin typeface="Arial" pitchFamily="34" charset="0"/>
              <a:cs typeface="Arial" pitchFamily="34" charset="0"/>
            </a:endParaRPr>
          </a:p>
        </p:txBody>
      </p:sp>
      <p:sp>
        <p:nvSpPr>
          <p:cNvPr id="5" name="Footer Placeholder 3"/>
          <p:cNvSpPr txBox="1">
            <a:spLocks noGrp="1"/>
          </p:cNvSpPr>
          <p:nvPr/>
        </p:nvSpPr>
        <p:spPr bwMode="auto">
          <a:xfrm>
            <a:off x="3124200" y="6245225"/>
            <a:ext cx="2895600" cy="476250"/>
          </a:xfrm>
          <a:prstGeom prst="rect">
            <a:avLst/>
          </a:prstGeom>
          <a:noFill/>
          <a:ln>
            <a:miter lim="800000"/>
            <a:headEnd/>
            <a:tailEnd/>
          </a:ln>
        </p:spPr>
        <p:txBody>
          <a:bodyPr anchor="b"/>
          <a:lstStyle/>
          <a:p>
            <a:pPr algn="ctr">
              <a:defRPr/>
            </a:pPr>
            <a:r>
              <a:rPr lang="en-US" sz="1400" dirty="0" err="1">
                <a:solidFill>
                  <a:schemeClr val="tx2">
                    <a:lumMod val="20000"/>
                    <a:lumOff val="80000"/>
                  </a:schemeClr>
                </a:solidFill>
                <a:effectLst>
                  <a:outerShdw blurRad="38100" dist="38100" dir="2700000" algn="tl">
                    <a:srgbClr val="000000"/>
                  </a:outerShdw>
                </a:effectLst>
                <a:latin typeface="Arial" pitchFamily="34" charset="0"/>
                <a:cs typeface="Arial" pitchFamily="34" charset="0"/>
              </a:rPr>
              <a:t>WineYard</a:t>
            </a:r>
            <a:r>
              <a:rPr lang="en-US" sz="1400" dirty="0">
                <a:solidFill>
                  <a:schemeClr val="tx2">
                    <a:lumMod val="20000"/>
                    <a:lumOff val="80000"/>
                  </a:schemeClr>
                </a:solidFill>
                <a:effectLst>
                  <a:outerShdw blurRad="38100" dist="38100" dir="2700000" algn="tl">
                    <a:srgbClr val="000000"/>
                  </a:outerShdw>
                </a:effectLst>
                <a:latin typeface="Arial" pitchFamily="34" charset="0"/>
                <a:cs typeface="Arial" pitchFamily="34" charset="0"/>
              </a:rPr>
              <a:t> technologies</a:t>
            </a:r>
          </a:p>
        </p:txBody>
      </p:sp>
      <p:sp>
        <p:nvSpPr>
          <p:cNvPr id="6" name="Rectangle 2"/>
          <p:cNvSpPr txBox="1">
            <a:spLocks noChangeArrowheads="1"/>
          </p:cNvSpPr>
          <p:nvPr/>
        </p:nvSpPr>
        <p:spPr>
          <a:xfrm>
            <a:off x="0" y="3694112"/>
            <a:ext cx="9144000" cy="1944688"/>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none" spc="0" normalizeH="0" baseline="0" noProof="0" dirty="0" smtClean="0">
                <a:ln w="6350">
                  <a:noFill/>
                </a:ln>
                <a:effectLst>
                  <a:outerShdw blurRad="38100" dist="38100" dir="2700000" algn="tl">
                    <a:srgbClr val="C0C0C0"/>
                  </a:outerShdw>
                </a:effectLst>
                <a:uLnTx/>
                <a:uFillTx/>
                <a:latin typeface="Baskerville Old Face" pitchFamily="18" charset="0"/>
                <a:ea typeface="+mj-ea"/>
                <a:cs typeface="+mj-cs"/>
              </a:rPr>
              <a:t>        </a:t>
            </a:r>
            <a:r>
              <a:rPr kumimoji="0" lang="en-US" sz="2900" b="1" i="0" u="none" strike="noStrike" kern="1200" cap="none" spc="0" normalizeH="0" baseline="0" noProof="0" dirty="0" smtClean="0">
                <a:ln w="6350">
                  <a:noFill/>
                </a:ln>
                <a:effectLst>
                  <a:outerShdw blurRad="38100" dist="38100" dir="2700000" algn="tl">
                    <a:srgbClr val="C0C0C0"/>
                  </a:outerShdw>
                </a:effectLst>
                <a:uLnTx/>
                <a:uFillTx/>
                <a:latin typeface="Baskerville Old Face" pitchFamily="18" charset="0"/>
                <a:ea typeface="+mj-ea"/>
                <a:cs typeface="Times New Roman" pitchFamily="18" charset="0"/>
              </a:rPr>
              <a:t>The first band gives the first digit	     </a:t>
            </a:r>
            <a:br>
              <a:rPr kumimoji="0" lang="en-US" sz="2900" b="1" i="0" u="none" strike="noStrike" kern="1200" cap="none" spc="0" normalizeH="0" baseline="0" noProof="0" dirty="0" smtClean="0">
                <a:ln w="6350">
                  <a:noFill/>
                </a:ln>
                <a:effectLst>
                  <a:outerShdw blurRad="38100" dist="38100" dir="2700000" algn="tl">
                    <a:srgbClr val="C0C0C0"/>
                  </a:outerShdw>
                </a:effectLst>
                <a:uLnTx/>
                <a:uFillTx/>
                <a:latin typeface="Baskerville Old Face" pitchFamily="18" charset="0"/>
                <a:ea typeface="+mj-ea"/>
                <a:cs typeface="Times New Roman" pitchFamily="18" charset="0"/>
              </a:rPr>
            </a:br>
            <a:r>
              <a:rPr kumimoji="0" lang="en-US" sz="2900" b="1" i="0" u="none" strike="noStrike" kern="1200" cap="none" spc="0" normalizeH="0" baseline="0" noProof="0" dirty="0" smtClean="0">
                <a:ln w="6350">
                  <a:noFill/>
                </a:ln>
                <a:effectLst>
                  <a:outerShdw blurRad="38100" dist="38100" dir="2700000" algn="tl">
                    <a:srgbClr val="C0C0C0"/>
                  </a:outerShdw>
                </a:effectLst>
                <a:uLnTx/>
                <a:uFillTx/>
                <a:latin typeface="Baskerville Old Face" pitchFamily="18" charset="0"/>
                <a:ea typeface="+mj-ea"/>
                <a:cs typeface="Times New Roman" pitchFamily="18" charset="0"/>
              </a:rPr>
              <a:t>            The second band gives the second digit</a:t>
            </a:r>
            <a:br>
              <a:rPr kumimoji="0" lang="en-US" sz="2900" b="1" i="0" u="none" strike="noStrike" kern="1200" cap="none" spc="0" normalizeH="0" baseline="0" noProof="0" dirty="0" smtClean="0">
                <a:ln w="6350">
                  <a:noFill/>
                </a:ln>
                <a:effectLst>
                  <a:outerShdw blurRad="38100" dist="38100" dir="2700000" algn="tl">
                    <a:srgbClr val="C0C0C0"/>
                  </a:outerShdw>
                </a:effectLst>
                <a:uLnTx/>
                <a:uFillTx/>
                <a:latin typeface="Baskerville Old Face" pitchFamily="18" charset="0"/>
                <a:ea typeface="+mj-ea"/>
                <a:cs typeface="Times New Roman" pitchFamily="18" charset="0"/>
              </a:rPr>
            </a:br>
            <a:r>
              <a:rPr kumimoji="0" lang="en-US" sz="2900" b="1" i="0" u="none" strike="noStrike" kern="1200" cap="none" spc="0" normalizeH="0" baseline="0" noProof="0" dirty="0" smtClean="0">
                <a:ln w="6350">
                  <a:noFill/>
                </a:ln>
                <a:effectLst>
                  <a:outerShdw blurRad="38100" dist="38100" dir="2700000" algn="tl">
                    <a:srgbClr val="C0C0C0"/>
                  </a:outerShdw>
                </a:effectLst>
                <a:uLnTx/>
                <a:uFillTx/>
                <a:latin typeface="Baskerville Old Face" pitchFamily="18" charset="0"/>
                <a:ea typeface="+mj-ea"/>
                <a:cs typeface="Times New Roman" pitchFamily="18" charset="0"/>
              </a:rPr>
              <a:t>            The third band indicates the number of</a:t>
            </a:r>
            <a:br>
              <a:rPr kumimoji="0" lang="en-US" sz="2900" b="1" i="0" u="none" strike="noStrike" kern="1200" cap="none" spc="0" normalizeH="0" baseline="0" noProof="0" dirty="0" smtClean="0">
                <a:ln w="6350">
                  <a:noFill/>
                </a:ln>
                <a:effectLst>
                  <a:outerShdw blurRad="38100" dist="38100" dir="2700000" algn="tl">
                    <a:srgbClr val="C0C0C0"/>
                  </a:outerShdw>
                </a:effectLst>
                <a:uLnTx/>
                <a:uFillTx/>
                <a:latin typeface="Baskerville Old Face" pitchFamily="18" charset="0"/>
                <a:ea typeface="+mj-ea"/>
                <a:cs typeface="Times New Roman" pitchFamily="18" charset="0"/>
              </a:rPr>
            </a:br>
            <a:r>
              <a:rPr kumimoji="0" lang="en-US" sz="2900" b="1" i="0" u="none" strike="noStrike" kern="1200" cap="none" spc="0" normalizeH="0" baseline="0" noProof="0" dirty="0" smtClean="0">
                <a:ln w="6350">
                  <a:noFill/>
                </a:ln>
                <a:effectLst>
                  <a:outerShdw blurRad="38100" dist="38100" dir="2700000" algn="tl">
                    <a:srgbClr val="C0C0C0"/>
                  </a:outerShdw>
                </a:effectLst>
                <a:uLnTx/>
                <a:uFillTx/>
                <a:latin typeface="Baskerville Old Face" pitchFamily="18" charset="0"/>
                <a:ea typeface="+mj-ea"/>
                <a:cs typeface="Times New Roman" pitchFamily="18" charset="0"/>
              </a:rPr>
              <a:t>             zeroes.</a:t>
            </a:r>
            <a:endParaRPr kumimoji="0" lang="en-US" sz="2900" b="1" i="0" u="none" strike="noStrike" kern="1200" cap="none" spc="0" normalizeH="0" baseline="0" noProof="0" dirty="0">
              <a:ln w="6350">
                <a:noFill/>
              </a:ln>
              <a:effectLst>
                <a:outerShdw blurRad="38100" dist="38100" dir="2700000" algn="tl">
                  <a:srgbClr val="C0C0C0"/>
                </a:outerShdw>
              </a:effectLst>
              <a:uLnTx/>
              <a:uFillTx/>
              <a:latin typeface="Baskerville Old Face" pitchFamily="18" charset="0"/>
              <a:ea typeface="+mj-ea"/>
              <a:cs typeface="Times New Roman" pitchFamily="18" charset="0"/>
            </a:endParaRPr>
          </a:p>
        </p:txBody>
      </p:sp>
      <p:pic>
        <p:nvPicPr>
          <p:cNvPr id="7" name="Picture 3" descr="resistor"/>
          <p:cNvPicPr>
            <a:picLocks noChangeAspect="1" noChangeArrowheads="1"/>
          </p:cNvPicPr>
          <p:nvPr/>
        </p:nvPicPr>
        <p:blipFill>
          <a:blip r:embed="rId2" cstate="print"/>
          <a:srcRect/>
          <a:stretch>
            <a:fillRect/>
          </a:stretch>
        </p:blipFill>
        <p:spPr bwMode="auto">
          <a:xfrm>
            <a:off x="2195513" y="2565400"/>
            <a:ext cx="4248150" cy="863600"/>
          </a:xfrm>
          <a:prstGeom prst="rect">
            <a:avLst/>
          </a:prstGeom>
          <a:noFill/>
          <a:ln w="9525">
            <a:noFill/>
            <a:miter lim="800000"/>
            <a:headEnd/>
            <a:tailEnd/>
          </a:ln>
        </p:spPr>
      </p:pic>
      <p:sp>
        <p:nvSpPr>
          <p:cNvPr id="8" name="AutoShape 4"/>
          <p:cNvSpPr>
            <a:spLocks noChangeArrowheads="1"/>
          </p:cNvSpPr>
          <p:nvPr/>
        </p:nvSpPr>
        <p:spPr bwMode="auto">
          <a:xfrm>
            <a:off x="611188" y="3933825"/>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eaLnBrk="0" hangingPunct="0"/>
            <a:endParaRPr lang="en-US" sz="3200" b="1">
              <a:solidFill>
                <a:schemeClr val="tx2">
                  <a:lumMod val="20000"/>
                  <a:lumOff val="80000"/>
                </a:schemeClr>
              </a:solidFill>
              <a:latin typeface="Times New Roman" pitchFamily="18" charset="0"/>
            </a:endParaRPr>
          </a:p>
        </p:txBody>
      </p:sp>
      <p:sp>
        <p:nvSpPr>
          <p:cNvPr id="9" name="AutoShape 5"/>
          <p:cNvSpPr>
            <a:spLocks noChangeArrowheads="1"/>
          </p:cNvSpPr>
          <p:nvPr/>
        </p:nvSpPr>
        <p:spPr bwMode="auto">
          <a:xfrm>
            <a:off x="611188" y="4365625"/>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eaLnBrk="0" hangingPunct="0"/>
            <a:endParaRPr lang="en-US" sz="3200" b="1">
              <a:solidFill>
                <a:schemeClr val="tx2">
                  <a:lumMod val="20000"/>
                  <a:lumOff val="80000"/>
                </a:schemeClr>
              </a:solidFill>
              <a:latin typeface="Times New Roman" pitchFamily="18" charset="0"/>
            </a:endParaRPr>
          </a:p>
        </p:txBody>
      </p:sp>
      <p:sp>
        <p:nvSpPr>
          <p:cNvPr id="10" name="AutoShape 6"/>
          <p:cNvSpPr>
            <a:spLocks noChangeArrowheads="1"/>
          </p:cNvSpPr>
          <p:nvPr/>
        </p:nvSpPr>
        <p:spPr bwMode="auto">
          <a:xfrm>
            <a:off x="611188" y="4797425"/>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eaLnBrk="0" hangingPunct="0"/>
            <a:endParaRPr lang="en-US" sz="3200" b="1">
              <a:solidFill>
                <a:schemeClr val="tx2">
                  <a:lumMod val="20000"/>
                  <a:lumOff val="80000"/>
                </a:schemeClr>
              </a:solidFill>
              <a:latin typeface="Times New Roman" pitchFamily="18" charset="0"/>
            </a:endParaRPr>
          </a:p>
        </p:txBody>
      </p:sp>
      <p:sp>
        <p:nvSpPr>
          <p:cNvPr id="11" name="Text Box 7"/>
          <p:cNvSpPr txBox="1">
            <a:spLocks noChangeArrowheads="1"/>
          </p:cNvSpPr>
          <p:nvPr/>
        </p:nvSpPr>
        <p:spPr bwMode="auto">
          <a:xfrm>
            <a:off x="755650" y="836613"/>
            <a:ext cx="2521844" cy="646331"/>
          </a:xfrm>
          <a:prstGeom prst="rect">
            <a:avLst/>
          </a:prstGeom>
          <a:noFill/>
          <a:ln w="9525">
            <a:noFill/>
            <a:miter lim="800000"/>
            <a:headEnd/>
            <a:tailEnd/>
          </a:ln>
        </p:spPr>
        <p:txBody>
          <a:bodyPr wrap="none">
            <a:spAutoFit/>
          </a:bodyPr>
          <a:lstStyle/>
          <a:p>
            <a:r>
              <a:rPr lang="en-US" sz="3600" b="1" u="sng" dirty="0">
                <a:latin typeface="Baskerville Old Face" pitchFamily="18" charset="0"/>
              </a:rPr>
              <a:t>RESISTOR:</a:t>
            </a:r>
          </a:p>
        </p:txBody>
      </p:sp>
      <p:sp>
        <p:nvSpPr>
          <p:cNvPr id="12" name="Text Box 17"/>
          <p:cNvSpPr txBox="1">
            <a:spLocks noChangeArrowheads="1"/>
          </p:cNvSpPr>
          <p:nvPr/>
        </p:nvSpPr>
        <p:spPr bwMode="auto">
          <a:xfrm>
            <a:off x="250825" y="1700213"/>
            <a:ext cx="8424863" cy="52322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800" b="1" dirty="0">
                <a:latin typeface="Baskerville Old Face" pitchFamily="18" charset="0"/>
                <a:cs typeface="Times New Roman" pitchFamily="18" charset="0"/>
              </a:rPr>
              <a:t>A resistor is a device which opposes the flow of current.</a:t>
            </a:r>
          </a:p>
        </p:txBody>
      </p:sp>
      <p:sp>
        <p:nvSpPr>
          <p:cNvPr id="2" name="Footer Placeholder 1"/>
          <p:cNvSpPr>
            <a:spLocks noGrp="1"/>
          </p:cNvSpPr>
          <p:nvPr>
            <p:ph type="ftr" sz="quarter" idx="11"/>
          </p:nvPr>
        </p:nvSpPr>
        <p:spPr/>
        <p:txBody>
          <a:bodyPr/>
          <a:lstStyle/>
          <a:p>
            <a:r>
              <a:rPr lang="en-US" smtClean="0"/>
              <a:t>WINEYARD TECHNOLOGIES</a:t>
            </a:r>
            <a:endParaRPr lang="en-US"/>
          </a:p>
        </p:txBody>
      </p:sp>
    </p:spTree>
    <p:extLst>
      <p:ext uri="{BB962C8B-B14F-4D97-AF65-F5344CB8AC3E}">
        <p14:creationId xmlns:p14="http://schemas.microsoft.com/office/powerpoint/2010/main" xmlns="" val="40727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11"/>
                                        </p:tgtEl>
                                        <p:attrNameLst>
                                          <p:attrName>style.visibility</p:attrName>
                                        </p:attrNameLst>
                                      </p:cBhvr>
                                      <p:to>
                                        <p:strVal val="visible"/>
                                      </p:to>
                                    </p:set>
                                    <p:set>
                                      <p:cBhvr>
                                        <p:cTn id="7" dur="455" fill="hold">
                                          <p:stCondLst>
                                            <p:cond delay="0"/>
                                          </p:stCondLst>
                                        </p:cTn>
                                        <p:tgtEl>
                                          <p:spTgt spid="11"/>
                                        </p:tgtEl>
                                        <p:attrNameLst>
                                          <p:attrName>style.rotation</p:attrName>
                                        </p:attrNameLst>
                                      </p:cBhvr>
                                      <p:to>
                                        <p:strVal val="-45.0"/>
                                      </p:to>
                                    </p:set>
                                    <p:anim calcmode="lin" valueType="num">
                                      <p:cBhvr>
                                        <p:cTn id="8" dur="455" fill="hold">
                                          <p:stCondLst>
                                            <p:cond delay="455"/>
                                          </p:stCondLst>
                                        </p:cTn>
                                        <p:tgtEl>
                                          <p:spTgt spid="11"/>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11"/>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11"/>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11"/>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8" presetClass="entr" presetSubtype="16"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amond(in)">
                                      <p:cBhvr>
                                        <p:cTn id="16" dur="2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6" presetClass="entr" presetSubtype="0" fill="hold" grpId="0" nodeType="click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 by="(-#ppt_w*2)" calcmode="lin" valueType="num">
                                      <p:cBhvr rctx="PPT">
                                        <p:cTn id="21" dur="500" autoRev="1" fill="hold">
                                          <p:stCondLst>
                                            <p:cond delay="0"/>
                                          </p:stCondLst>
                                        </p:cTn>
                                        <p:tgtEl>
                                          <p:spTgt spid="6"/>
                                        </p:tgtEl>
                                        <p:attrNameLst>
                                          <p:attrName>ppt_w</p:attrName>
                                        </p:attrNameLst>
                                      </p:cBhvr>
                                    </p:anim>
                                    <p:anim by="(#ppt_w*0.50)" calcmode="lin" valueType="num">
                                      <p:cBhvr>
                                        <p:cTn id="22" dur="500" decel="50000" autoRev="1" fill="hold">
                                          <p:stCondLst>
                                            <p:cond delay="0"/>
                                          </p:stCondLst>
                                        </p:cTn>
                                        <p:tgtEl>
                                          <p:spTgt spid="6"/>
                                        </p:tgtEl>
                                        <p:attrNameLst>
                                          <p:attrName>ppt_x</p:attrName>
                                        </p:attrNameLst>
                                      </p:cBhvr>
                                    </p:anim>
                                    <p:anim from="(-#ppt_h/2)" to="(#ppt_y)" calcmode="lin" valueType="num">
                                      <p:cBhvr>
                                        <p:cTn id="23" dur="1000" fill="hold">
                                          <p:stCondLst>
                                            <p:cond delay="0"/>
                                          </p:stCondLst>
                                        </p:cTn>
                                        <p:tgtEl>
                                          <p:spTgt spid="6"/>
                                        </p:tgtEl>
                                        <p:attrNameLst>
                                          <p:attrName>ppt_y</p:attrName>
                                        </p:attrNameLst>
                                      </p:cBhvr>
                                    </p:anim>
                                    <p:animRot by="21600000">
                                      <p:cBhvr>
                                        <p:cTn id="24" dur="1000" fill="hold">
                                          <p:stCondLst>
                                            <p:cond delay="0"/>
                                          </p:stCondLst>
                                        </p:cTn>
                                        <p:tgtEl>
                                          <p:spTgt spid="6"/>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34"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from="(-#ppt_w/2)" to="(#ppt_x)" calcmode="lin" valueType="num">
                                      <p:cBhvr>
                                        <p:cTn id="29" dur="600" fill="hold">
                                          <p:stCondLst>
                                            <p:cond delay="0"/>
                                          </p:stCondLst>
                                        </p:cTn>
                                        <p:tgtEl>
                                          <p:spTgt spid="9"/>
                                        </p:tgtEl>
                                        <p:attrNameLst>
                                          <p:attrName>ppt_x</p:attrName>
                                        </p:attrNameLst>
                                      </p:cBhvr>
                                    </p:anim>
                                    <p:anim from="0" to="-1.0" calcmode="lin" valueType="num">
                                      <p:cBhvr>
                                        <p:cTn id="30" dur="200" decel="50000" autoRev="1" fill="hold">
                                          <p:stCondLst>
                                            <p:cond delay="600"/>
                                          </p:stCondLst>
                                        </p:cTn>
                                        <p:tgtEl>
                                          <p:spTgt spid="9"/>
                                        </p:tgtEl>
                                        <p:attrNameLst>
                                          <p:attrName>xshear</p:attrName>
                                        </p:attrNameLst>
                                      </p:cBhvr>
                                    </p:anim>
                                    <p:animScale>
                                      <p:cBhvr>
                                        <p:cTn id="31" dur="200" decel="100000" autoRev="1" fill="hold">
                                          <p:stCondLst>
                                            <p:cond delay="600"/>
                                          </p:stCondLst>
                                        </p:cTn>
                                        <p:tgtEl>
                                          <p:spTgt spid="9"/>
                                        </p:tgtEl>
                                      </p:cBhvr>
                                      <p:from x="100000" y="100000"/>
                                      <p:to x="80000" y="100000"/>
                                    </p:animScale>
                                    <p:anim by="(#ppt_h/3+#ppt_w*0.1)" calcmode="lin" valueType="num">
                                      <p:cBhvr additive="sum">
                                        <p:cTn id="32" dur="200" decel="100000" autoRev="1" fill="hold">
                                          <p:stCondLst>
                                            <p:cond delay="600"/>
                                          </p:stCondLst>
                                        </p:cTn>
                                        <p:tgtEl>
                                          <p:spTgt spid="9"/>
                                        </p:tgtEl>
                                        <p:attrNameLst>
                                          <p:attrName>ppt_x</p:attrName>
                                        </p:attrNameLst>
                                      </p:cBhvr>
                                    </p:anim>
                                  </p:childTnLst>
                                </p:cTn>
                              </p:par>
                            </p:childTnLst>
                          </p:cTn>
                        </p:par>
                      </p:childTnLst>
                    </p:cTn>
                  </p:par>
                  <p:par>
                    <p:cTn id="33" fill="hold">
                      <p:stCondLst>
                        <p:cond delay="indefinite"/>
                      </p:stCondLst>
                      <p:childTnLst>
                        <p:par>
                          <p:cTn id="34" fill="hold">
                            <p:stCondLst>
                              <p:cond delay="0"/>
                            </p:stCondLst>
                            <p:childTnLst>
                              <p:par>
                                <p:cTn id="35" presetID="34"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from="(-#ppt_w/2)" to="(#ppt_x)" calcmode="lin" valueType="num">
                                      <p:cBhvr>
                                        <p:cTn id="37" dur="600" fill="hold">
                                          <p:stCondLst>
                                            <p:cond delay="0"/>
                                          </p:stCondLst>
                                        </p:cTn>
                                        <p:tgtEl>
                                          <p:spTgt spid="10"/>
                                        </p:tgtEl>
                                        <p:attrNameLst>
                                          <p:attrName>ppt_x</p:attrName>
                                        </p:attrNameLst>
                                      </p:cBhvr>
                                    </p:anim>
                                    <p:anim from="0" to="-1.0" calcmode="lin" valueType="num">
                                      <p:cBhvr>
                                        <p:cTn id="38" dur="200" decel="50000" autoRev="1" fill="hold">
                                          <p:stCondLst>
                                            <p:cond delay="600"/>
                                          </p:stCondLst>
                                        </p:cTn>
                                        <p:tgtEl>
                                          <p:spTgt spid="10"/>
                                        </p:tgtEl>
                                        <p:attrNameLst>
                                          <p:attrName>xshear</p:attrName>
                                        </p:attrNameLst>
                                      </p:cBhvr>
                                    </p:anim>
                                    <p:animScale>
                                      <p:cBhvr>
                                        <p:cTn id="39" dur="200" decel="100000" autoRev="1" fill="hold">
                                          <p:stCondLst>
                                            <p:cond delay="600"/>
                                          </p:stCondLst>
                                        </p:cTn>
                                        <p:tgtEl>
                                          <p:spTgt spid="10"/>
                                        </p:tgtEl>
                                      </p:cBhvr>
                                      <p:from x="100000" y="100000"/>
                                      <p:to x="80000" y="100000"/>
                                    </p:animScale>
                                    <p:anim by="(#ppt_h/3+#ppt_w*0.1)" calcmode="lin" valueType="num">
                                      <p:cBhvr additive="sum">
                                        <p:cTn id="40" dur="200" decel="100000" autoRev="1" fill="hold">
                                          <p:stCondLst>
                                            <p:cond delay="600"/>
                                          </p:stCondLst>
                                        </p:cTn>
                                        <p:tgtEl>
                                          <p:spTgt spid="10"/>
                                        </p:tgtEl>
                                        <p:attrNameLst>
                                          <p:attrName>ppt_x</p:attrName>
                                        </p:attrNameLst>
                                      </p:cBhvr>
                                    </p:anim>
                                  </p:childTnLst>
                                </p:cTn>
                              </p:par>
                            </p:childTnLst>
                          </p:cTn>
                        </p:par>
                      </p:childTnLst>
                    </p:cTn>
                  </p:par>
                  <p:par>
                    <p:cTn id="41" fill="hold">
                      <p:stCondLst>
                        <p:cond delay="indefinite"/>
                      </p:stCondLst>
                      <p:childTnLst>
                        <p:par>
                          <p:cTn id="42" fill="hold">
                            <p:stCondLst>
                              <p:cond delay="0"/>
                            </p:stCondLst>
                            <p:childTnLst>
                              <p:par>
                                <p:cTn id="43" presetID="34"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from="(-#ppt_w/2)" to="(#ppt_x)" calcmode="lin" valueType="num">
                                      <p:cBhvr>
                                        <p:cTn id="45" dur="600" fill="hold">
                                          <p:stCondLst>
                                            <p:cond delay="0"/>
                                          </p:stCondLst>
                                        </p:cTn>
                                        <p:tgtEl>
                                          <p:spTgt spid="8"/>
                                        </p:tgtEl>
                                        <p:attrNameLst>
                                          <p:attrName>ppt_x</p:attrName>
                                        </p:attrNameLst>
                                      </p:cBhvr>
                                    </p:anim>
                                    <p:anim from="0" to="-1.0" calcmode="lin" valueType="num">
                                      <p:cBhvr>
                                        <p:cTn id="46" dur="200" decel="50000" autoRev="1" fill="hold">
                                          <p:stCondLst>
                                            <p:cond delay="600"/>
                                          </p:stCondLst>
                                        </p:cTn>
                                        <p:tgtEl>
                                          <p:spTgt spid="8"/>
                                        </p:tgtEl>
                                        <p:attrNameLst>
                                          <p:attrName>xshear</p:attrName>
                                        </p:attrNameLst>
                                      </p:cBhvr>
                                    </p:anim>
                                    <p:animScale>
                                      <p:cBhvr>
                                        <p:cTn id="47" dur="200" decel="100000" autoRev="1" fill="hold">
                                          <p:stCondLst>
                                            <p:cond delay="600"/>
                                          </p:stCondLst>
                                        </p:cTn>
                                        <p:tgtEl>
                                          <p:spTgt spid="8"/>
                                        </p:tgtEl>
                                      </p:cBhvr>
                                      <p:from x="100000" y="100000"/>
                                      <p:to x="80000" y="100000"/>
                                    </p:animScale>
                                    <p:anim by="(#ppt_h/3+#ppt_w*0.1)" calcmode="lin" valueType="num">
                                      <p:cBhvr additive="sum">
                                        <p:cTn id="48" dur="200" decel="100000" autoRev="1" fill="hold">
                                          <p:stCondLst>
                                            <p:cond delay="600"/>
                                          </p:stCondLst>
                                        </p:cTn>
                                        <p:tgtEl>
                                          <p:spTgt spid="8"/>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endParaRPr lang="en-US" b="1" dirty="0" smtClean="0"/>
          </a:p>
          <a:p>
            <a:endParaRPr lang="en-US" dirty="0"/>
          </a:p>
        </p:txBody>
      </p:sp>
      <p:sp>
        <p:nvSpPr>
          <p:cNvPr id="2" name="Footer Placeholder 1"/>
          <p:cNvSpPr>
            <a:spLocks noGrp="1"/>
          </p:cNvSpPr>
          <p:nvPr>
            <p:ph type="ftr" sz="quarter" idx="11"/>
          </p:nvPr>
        </p:nvSpPr>
        <p:spPr/>
        <p:txBody>
          <a:bodyPr/>
          <a:lstStyle/>
          <a:p>
            <a:r>
              <a:rPr lang="en-US" smtClean="0"/>
              <a:t>WINEYARD TECHNOLOGIES</a:t>
            </a:r>
            <a:endParaRPr lang="en-US"/>
          </a:p>
        </p:txBody>
      </p:sp>
      <p:sp>
        <p:nvSpPr>
          <p:cNvPr id="4" name="Title 1"/>
          <p:cNvSpPr txBox="1">
            <a:spLocks/>
          </p:cNvSpPr>
          <p:nvPr/>
        </p:nvSpPr>
        <p:spPr>
          <a:xfrm>
            <a:off x="381000" y="0"/>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b="1" i="0" u="none" strike="noStrike" kern="1200" cap="none" spc="0" normalizeH="0" baseline="0" noProof="0" dirty="0" err="1"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uLnTx/>
                <a:uFillTx/>
                <a:latin typeface="Baskerville Old Face" pitchFamily="18" charset="0"/>
                <a:ea typeface="+mj-ea"/>
                <a:cs typeface="+mj-cs"/>
              </a:rPr>
              <a:t>Colour</a:t>
            </a:r>
            <a:r>
              <a:rPr kumimoji="0" lang="en-US" sz="5400" b="1" i="0" u="none" strike="noStrike" kern="1200" cap="none" spc="0" normalizeH="0" baseline="0" noProof="0"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uLnTx/>
                <a:uFillTx/>
                <a:latin typeface="Baskerville Old Face" pitchFamily="18" charset="0"/>
                <a:ea typeface="+mj-ea"/>
                <a:cs typeface="+mj-cs"/>
              </a:rPr>
              <a:t> coding</a:t>
            </a:r>
            <a:endParaRPr kumimoji="0" lang="en-US" sz="5400" b="1" i="0" u="none" strike="noStrike" kern="1200" cap="none" spc="0" normalizeH="0" baseline="0" noProof="0"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uLnTx/>
              <a:uFillTx/>
              <a:latin typeface="Baskerville Old Face" pitchFamily="18" charset="0"/>
              <a:ea typeface="+mj-ea"/>
              <a:cs typeface="+mj-cs"/>
            </a:endParaRPr>
          </a:p>
        </p:txBody>
      </p:sp>
      <p:pic>
        <p:nvPicPr>
          <p:cNvPr id="5" name="Picture 2"/>
          <p:cNvPicPr>
            <a:picLocks noChangeAspect="1" noChangeArrowheads="1"/>
          </p:cNvPicPr>
          <p:nvPr/>
        </p:nvPicPr>
        <p:blipFill>
          <a:blip r:embed="rId2" cstate="print"/>
          <a:srcRect/>
          <a:stretch>
            <a:fillRect/>
          </a:stretch>
        </p:blipFill>
        <p:spPr bwMode="auto">
          <a:xfrm>
            <a:off x="685800" y="1107858"/>
            <a:ext cx="8229600" cy="554478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xmlns="" val="6792330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7200" y="277813"/>
            <a:ext cx="8229600" cy="1139825"/>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100" b="1" i="0" u="none" strike="noStrike" kern="1200" cap="none" spc="0" normalizeH="0" baseline="0" noProof="0"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uLnTx/>
                <a:uFillTx/>
                <a:latin typeface="Baskerville Old Face" pitchFamily="18" charset="0"/>
                <a:ea typeface="+mj-ea"/>
                <a:cs typeface="+mj-cs"/>
              </a:rPr>
              <a:t>Types of Resistors</a:t>
            </a:r>
            <a:endParaRPr kumimoji="0" lang="en-US" sz="4100" b="1" i="0" u="none" strike="noStrike" kern="1200" cap="none" spc="0" normalizeH="0" baseline="0" noProof="0"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uLnTx/>
              <a:uFillTx/>
              <a:latin typeface="Baskerville Old Face" pitchFamily="18" charset="0"/>
              <a:ea typeface="+mj-ea"/>
              <a:cs typeface="+mj-cs"/>
            </a:endParaRPr>
          </a:p>
        </p:txBody>
      </p:sp>
      <p:sp>
        <p:nvSpPr>
          <p:cNvPr id="7" name="Rectangle 2"/>
          <p:cNvSpPr txBox="1">
            <a:spLocks noChangeArrowheads="1"/>
          </p:cNvSpPr>
          <p:nvPr/>
        </p:nvSpPr>
        <p:spPr>
          <a:xfrm>
            <a:off x="457200" y="277813"/>
            <a:ext cx="8229600" cy="1139825"/>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100" b="1" i="0" u="none" strike="noStrike" kern="1200" cap="none" spc="0" normalizeH="0" baseline="0" noProof="0"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uLnTx/>
              <a:uFillTx/>
              <a:latin typeface="Baskerville Old Face" pitchFamily="18" charset="0"/>
              <a:ea typeface="+mj-ea"/>
              <a:cs typeface="+mj-cs"/>
            </a:endParaRPr>
          </a:p>
        </p:txBody>
      </p:sp>
      <p:sp>
        <p:nvSpPr>
          <p:cNvPr id="8" name="Rectangle 3"/>
          <p:cNvSpPr txBox="1">
            <a:spLocks noChangeArrowheads="1"/>
          </p:cNvSpPr>
          <p:nvPr/>
        </p:nvSpPr>
        <p:spPr>
          <a:xfrm>
            <a:off x="457200" y="1600200"/>
            <a:ext cx="8229600" cy="4530725"/>
          </a:xfrm>
          <a:prstGeom prst="rect">
            <a:avLst/>
          </a:prstGeom>
        </p:spPr>
        <p:txBody>
          <a:bodyPr vert="horz">
            <a:normAutofit/>
          </a:bodyPr>
          <a:lstStyle/>
          <a:p>
            <a:pPr marL="548640" marR="0" lvl="0" indent="-411480" algn="l" defTabSz="914400" rtl="0" eaLnBrk="1" fontAlgn="auto" latinLnBrk="0" hangingPunct="1">
              <a:lnSpc>
                <a:spcPct val="100000"/>
              </a:lnSpc>
              <a:spcBef>
                <a:spcPct val="20000"/>
              </a:spcBef>
              <a:spcAft>
                <a:spcPts val="0"/>
              </a:spcAft>
              <a:buClr>
                <a:schemeClr val="tx1">
                  <a:shade val="95000"/>
                </a:schemeClr>
              </a:buClr>
              <a:buSzPct val="65000"/>
              <a:buFont typeface="Wingdings 2"/>
              <a:buChar char=""/>
              <a:tabLst/>
              <a:defRPr/>
            </a:pPr>
            <a:r>
              <a:rPr kumimoji="0" lang="en-US" sz="2800" b="0" i="0" u="none" strike="noStrike" kern="1200" cap="none" spc="0" normalizeH="0" baseline="0" noProof="0" dirty="0" smtClean="0">
                <a:ln>
                  <a:noFill/>
                </a:ln>
                <a:effectLst/>
                <a:uLnTx/>
                <a:uFillTx/>
                <a:latin typeface="Baskerville Old Face" pitchFamily="18" charset="0"/>
              </a:rPr>
              <a:t>Fixed Resistors</a:t>
            </a:r>
          </a:p>
          <a:p>
            <a:pPr marL="868680" marR="0" lvl="1" indent="-283464" algn="l" defTabSz="914400" rtl="0" eaLnBrk="1" fontAlgn="auto" latinLnBrk="0" hangingPunct="1">
              <a:lnSpc>
                <a:spcPct val="100000"/>
              </a:lnSpc>
              <a:spcBef>
                <a:spcPct val="20000"/>
              </a:spcBef>
              <a:spcAft>
                <a:spcPts val="0"/>
              </a:spcAft>
              <a:buClr>
                <a:schemeClr val="tx1"/>
              </a:buClr>
              <a:buSzPct val="80000"/>
              <a:buFont typeface="Wingdings 2"/>
              <a:buChar char=""/>
              <a:tabLst/>
              <a:defRPr/>
            </a:pPr>
            <a:r>
              <a:rPr kumimoji="0" lang="en-US" sz="2400" b="0" i="0" u="none" strike="noStrike" kern="1200" cap="none" spc="0" normalizeH="0" baseline="0" noProof="0" dirty="0" smtClean="0">
                <a:ln>
                  <a:noFill/>
                </a:ln>
                <a:effectLst/>
                <a:uLnTx/>
                <a:uFillTx/>
                <a:latin typeface="Baskerville Old Face" pitchFamily="18" charset="0"/>
              </a:rPr>
              <a:t>Carbon Composition Resistors</a:t>
            </a:r>
          </a:p>
          <a:p>
            <a:pPr marL="868680" marR="0" lvl="1" indent="-283464" algn="l" defTabSz="914400" rtl="0" eaLnBrk="1" fontAlgn="auto" latinLnBrk="0" hangingPunct="1">
              <a:lnSpc>
                <a:spcPct val="100000"/>
              </a:lnSpc>
              <a:spcBef>
                <a:spcPct val="20000"/>
              </a:spcBef>
              <a:spcAft>
                <a:spcPts val="0"/>
              </a:spcAft>
              <a:buClr>
                <a:schemeClr val="tx1"/>
              </a:buClr>
              <a:buSzPct val="80000"/>
              <a:buFont typeface="Wingdings 2"/>
              <a:buChar char=""/>
              <a:tabLst/>
              <a:defRPr/>
            </a:pPr>
            <a:r>
              <a:rPr kumimoji="0" lang="en-US" sz="2400" b="0" i="0" u="none" strike="noStrike" kern="1200" cap="none" spc="0" normalizeH="0" baseline="0" noProof="0" dirty="0" smtClean="0">
                <a:ln>
                  <a:noFill/>
                </a:ln>
                <a:effectLst/>
                <a:uLnTx/>
                <a:uFillTx/>
                <a:latin typeface="Baskerville Old Face" pitchFamily="18" charset="0"/>
              </a:rPr>
              <a:t>Carbon film Resistors</a:t>
            </a:r>
          </a:p>
          <a:p>
            <a:pPr marL="868680" marR="0" lvl="1" indent="-283464" algn="l" defTabSz="914400" rtl="0" eaLnBrk="1" fontAlgn="auto" latinLnBrk="0" hangingPunct="1">
              <a:lnSpc>
                <a:spcPct val="100000"/>
              </a:lnSpc>
              <a:spcBef>
                <a:spcPct val="20000"/>
              </a:spcBef>
              <a:spcAft>
                <a:spcPts val="0"/>
              </a:spcAft>
              <a:buClr>
                <a:schemeClr val="tx1"/>
              </a:buClr>
              <a:buSzPct val="80000"/>
              <a:buFont typeface="Wingdings 2"/>
              <a:buChar char=""/>
              <a:tabLst/>
              <a:defRPr/>
            </a:pPr>
            <a:r>
              <a:rPr kumimoji="0" lang="en-US" sz="2400" b="0" i="0" u="none" strike="noStrike" kern="1200" cap="none" spc="0" normalizeH="0" baseline="0" noProof="0" dirty="0" smtClean="0">
                <a:ln>
                  <a:noFill/>
                </a:ln>
                <a:effectLst/>
                <a:uLnTx/>
                <a:uFillTx/>
                <a:latin typeface="Baskerville Old Face" pitchFamily="18" charset="0"/>
              </a:rPr>
              <a:t>Metal film Resistors</a:t>
            </a:r>
          </a:p>
          <a:p>
            <a:pPr marL="868680" marR="0" lvl="1" indent="-283464" algn="l" defTabSz="914400" rtl="0" eaLnBrk="1" fontAlgn="auto" latinLnBrk="0" hangingPunct="1">
              <a:lnSpc>
                <a:spcPct val="100000"/>
              </a:lnSpc>
              <a:spcBef>
                <a:spcPct val="20000"/>
              </a:spcBef>
              <a:spcAft>
                <a:spcPts val="0"/>
              </a:spcAft>
              <a:buClr>
                <a:schemeClr val="tx1"/>
              </a:buClr>
              <a:buSzPct val="80000"/>
              <a:buFont typeface="Wingdings 2"/>
              <a:buChar char=""/>
              <a:tabLst/>
              <a:defRPr/>
            </a:pPr>
            <a:r>
              <a:rPr kumimoji="0" lang="en-US" sz="2400" b="0" i="0" u="none" strike="noStrike" kern="1200" cap="none" spc="0" normalizeH="0" baseline="0" noProof="0" dirty="0" smtClean="0">
                <a:ln>
                  <a:noFill/>
                </a:ln>
                <a:effectLst/>
                <a:uLnTx/>
                <a:uFillTx/>
                <a:latin typeface="Baskerville Old Face" pitchFamily="18" charset="0"/>
              </a:rPr>
              <a:t>Wire wound Resistors</a:t>
            </a:r>
          </a:p>
          <a:p>
            <a:pPr marL="1133856" marR="0" lvl="2" indent="-228600" algn="l" defTabSz="914400" rtl="0" eaLnBrk="1" fontAlgn="auto" latinLnBrk="0" hangingPunct="1">
              <a:lnSpc>
                <a:spcPct val="100000"/>
              </a:lnSpc>
              <a:spcBef>
                <a:spcPct val="20000"/>
              </a:spcBef>
              <a:spcAft>
                <a:spcPts val="0"/>
              </a:spcAft>
              <a:buClr>
                <a:schemeClr val="tx1"/>
              </a:buClr>
              <a:buSzPct val="95000"/>
              <a:buFont typeface="Wingdings"/>
              <a:buChar char=""/>
              <a:tabLst/>
              <a:defRPr/>
            </a:pPr>
            <a:r>
              <a:rPr kumimoji="0" lang="en-US" sz="2200" b="0" i="0" u="none" strike="noStrike" kern="1200" cap="none" spc="0" normalizeH="0" baseline="0" noProof="0" dirty="0" smtClean="0">
                <a:ln>
                  <a:noFill/>
                </a:ln>
                <a:effectLst/>
                <a:uLnTx/>
                <a:uFillTx/>
                <a:latin typeface="Baskerville Old Face" pitchFamily="18" charset="0"/>
              </a:rPr>
              <a:t>Power Style </a:t>
            </a:r>
          </a:p>
          <a:p>
            <a:pPr marL="1133856" marR="0" lvl="2" indent="-228600" algn="l" defTabSz="914400" rtl="0" eaLnBrk="1" fontAlgn="auto" latinLnBrk="0" hangingPunct="1">
              <a:lnSpc>
                <a:spcPct val="100000"/>
              </a:lnSpc>
              <a:spcBef>
                <a:spcPct val="20000"/>
              </a:spcBef>
              <a:spcAft>
                <a:spcPts val="0"/>
              </a:spcAft>
              <a:buClr>
                <a:schemeClr val="tx1"/>
              </a:buClr>
              <a:buSzPct val="95000"/>
              <a:buFont typeface="Wingdings"/>
              <a:buChar char=""/>
              <a:tabLst/>
              <a:defRPr/>
            </a:pPr>
            <a:r>
              <a:rPr kumimoji="0" lang="en-US" sz="2200" b="0" i="0" u="none" strike="noStrike" kern="1200" cap="none" spc="0" normalizeH="0" baseline="0" noProof="0" dirty="0" smtClean="0">
                <a:ln>
                  <a:noFill/>
                </a:ln>
                <a:effectLst/>
                <a:uLnTx/>
                <a:uFillTx/>
                <a:latin typeface="Baskerville Old Face" pitchFamily="18" charset="0"/>
              </a:rPr>
              <a:t>Precession Style</a:t>
            </a:r>
          </a:p>
          <a:p>
            <a:pPr marL="1133856" marR="0" lvl="2" indent="-228600" algn="l" defTabSz="914400" rtl="0" eaLnBrk="1" fontAlgn="auto" latinLnBrk="0" hangingPunct="1">
              <a:lnSpc>
                <a:spcPct val="100000"/>
              </a:lnSpc>
              <a:spcBef>
                <a:spcPct val="20000"/>
              </a:spcBef>
              <a:spcAft>
                <a:spcPts val="0"/>
              </a:spcAft>
              <a:buClr>
                <a:schemeClr val="tx1"/>
              </a:buClr>
              <a:buSzPct val="95000"/>
              <a:buFont typeface="Wingdings" pitchFamily="2" charset="2"/>
              <a:buNone/>
              <a:tabLst/>
              <a:defRPr/>
            </a:pPr>
            <a:endParaRPr kumimoji="0" lang="en-US" sz="2200" b="0" i="0" u="none" strike="noStrike" kern="1200" cap="none" spc="0" normalizeH="0" baseline="0" noProof="0" dirty="0" smtClean="0">
              <a:ln>
                <a:noFill/>
              </a:ln>
              <a:effectLst/>
              <a:uLnTx/>
              <a:uFillTx/>
              <a:latin typeface="+mn-lt"/>
              <a:ea typeface="+mn-ea"/>
              <a:cs typeface="+mn-cs"/>
            </a:endParaRPr>
          </a:p>
        </p:txBody>
      </p:sp>
      <p:sp>
        <p:nvSpPr>
          <p:cNvPr id="9" name="Rectangle 8"/>
          <p:cNvSpPr/>
          <p:nvPr/>
        </p:nvSpPr>
        <p:spPr>
          <a:xfrm>
            <a:off x="1219200" y="5562600"/>
            <a:ext cx="2521489" cy="646331"/>
          </a:xfrm>
          <a:prstGeom prst="rect">
            <a:avLst/>
          </a:prstGeom>
        </p:spPr>
        <p:txBody>
          <a:bodyPr wrap="square">
            <a:spAutoFit/>
          </a:bodyPr>
          <a:lstStyle/>
          <a:p>
            <a:fld id="{E3CD05FB-704F-4F55-B2B3-B331E2A6BA3B}" type="datetime2">
              <a:rPr lang="en-US" smtClean="0">
                <a:solidFill>
                  <a:schemeClr val="tx2">
                    <a:lumMod val="20000"/>
                    <a:lumOff val="80000"/>
                  </a:schemeClr>
                </a:solidFill>
                <a:effectLst>
                  <a:outerShdw blurRad="38100" dist="38100" dir="2700000" algn="tl">
                    <a:srgbClr val="000000"/>
                  </a:outerShdw>
                </a:effectLst>
                <a:latin typeface="Arial" pitchFamily="34" charset="0"/>
                <a:cs typeface="Arial" pitchFamily="34" charset="0"/>
              </a:rPr>
              <a:pPr/>
              <a:t>Monday, January 28, 2013</a:t>
            </a:fld>
            <a:endParaRPr lang="en-US" dirty="0"/>
          </a:p>
        </p:txBody>
      </p:sp>
      <p:sp>
        <p:nvSpPr>
          <p:cNvPr id="2" name="Footer Placeholder 1"/>
          <p:cNvSpPr>
            <a:spLocks noGrp="1"/>
          </p:cNvSpPr>
          <p:nvPr>
            <p:ph type="ftr" sz="quarter" idx="11"/>
          </p:nvPr>
        </p:nvSpPr>
        <p:spPr/>
        <p:txBody>
          <a:bodyPr/>
          <a:lstStyle/>
          <a:p>
            <a:r>
              <a:rPr lang="en-US" smtClean="0"/>
              <a:t>WINEYARD TECHNOLOGIES</a:t>
            </a:r>
            <a:endParaRPr lang="en-US"/>
          </a:p>
        </p:txBody>
      </p:sp>
    </p:spTree>
    <p:extLst>
      <p:ext uri="{BB962C8B-B14F-4D97-AF65-F5344CB8AC3E}">
        <p14:creationId xmlns:p14="http://schemas.microsoft.com/office/powerpoint/2010/main" xmlns="" val="17543445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5166360"/>
          </a:xfrm>
        </p:spPr>
        <p:txBody>
          <a:bodyPr/>
          <a:lstStyle/>
          <a:p>
            <a:pPr lvl="0"/>
            <a:r>
              <a:rPr lang="en-US" dirty="0" smtClean="0">
                <a:latin typeface="Baskerville Old Face" pitchFamily="18" charset="0"/>
              </a:rPr>
              <a:t>Variable Resistors</a:t>
            </a:r>
          </a:p>
          <a:p>
            <a:pPr lvl="2"/>
            <a:r>
              <a:rPr lang="en-US" dirty="0" smtClean="0">
                <a:latin typeface="Baskerville Old Face" pitchFamily="18" charset="0"/>
              </a:rPr>
              <a:t>Potentiometer</a:t>
            </a:r>
          </a:p>
          <a:p>
            <a:pPr lvl="2"/>
            <a:r>
              <a:rPr lang="en-US" dirty="0" smtClean="0">
                <a:latin typeface="Baskerville Old Face" pitchFamily="18" charset="0"/>
              </a:rPr>
              <a:t>Preset</a:t>
            </a:r>
          </a:p>
          <a:p>
            <a:pPr lvl="2"/>
            <a:r>
              <a:rPr lang="en-US" dirty="0" smtClean="0">
                <a:latin typeface="Baskerville Old Face" pitchFamily="18" charset="0"/>
              </a:rPr>
              <a:t>Trimmer</a:t>
            </a:r>
          </a:p>
          <a:p>
            <a:pPr lvl="2">
              <a:buNone/>
            </a:pPr>
            <a:endParaRPr lang="en-US" dirty="0" smtClean="0"/>
          </a:p>
          <a:p>
            <a:endParaRPr lang="en-US" dirty="0"/>
          </a:p>
        </p:txBody>
      </p:sp>
      <p:sp>
        <p:nvSpPr>
          <p:cNvPr id="2" name="Footer Placeholder 1"/>
          <p:cNvSpPr>
            <a:spLocks noGrp="1"/>
          </p:cNvSpPr>
          <p:nvPr>
            <p:ph type="ftr" sz="quarter" idx="11"/>
          </p:nvPr>
        </p:nvSpPr>
        <p:spPr/>
        <p:txBody>
          <a:bodyPr/>
          <a:lstStyle/>
          <a:p>
            <a:r>
              <a:rPr lang="en-US" smtClean="0"/>
              <a:t>WINEYARD TECHNOLOGIES</a:t>
            </a:r>
            <a:endParaRPr lang="en-US"/>
          </a:p>
        </p:txBody>
      </p:sp>
      <p:pic>
        <p:nvPicPr>
          <p:cNvPr id="4" name="Picture 2" descr="C:\Documents and Settings\Administrator\Desktop\pot.jpg"/>
          <p:cNvPicPr>
            <a:picLocks noChangeAspect="1" noChangeArrowheads="1"/>
          </p:cNvPicPr>
          <p:nvPr/>
        </p:nvPicPr>
        <p:blipFill>
          <a:blip r:embed="rId2" cstate="print"/>
          <a:srcRect/>
          <a:stretch>
            <a:fillRect/>
          </a:stretch>
        </p:blipFill>
        <p:spPr bwMode="auto">
          <a:xfrm>
            <a:off x="4724400" y="1676400"/>
            <a:ext cx="1676400" cy="1676400"/>
          </a:xfrm>
          <a:prstGeom prst="rect">
            <a:avLst/>
          </a:prstGeom>
          <a:noFill/>
        </p:spPr>
      </p:pic>
      <p:pic>
        <p:nvPicPr>
          <p:cNvPr id="5" name="Picture 5" descr="C:\Documents and Settings\Administrator\Desktop\images (1).jpg"/>
          <p:cNvPicPr>
            <a:picLocks noChangeAspect="1" noChangeArrowheads="1"/>
          </p:cNvPicPr>
          <p:nvPr/>
        </p:nvPicPr>
        <p:blipFill>
          <a:blip r:embed="rId3" cstate="print"/>
          <a:srcRect/>
          <a:stretch>
            <a:fillRect/>
          </a:stretch>
        </p:blipFill>
        <p:spPr bwMode="auto">
          <a:xfrm>
            <a:off x="7162800" y="1524000"/>
            <a:ext cx="1447800" cy="1703994"/>
          </a:xfrm>
          <a:prstGeom prst="rect">
            <a:avLst/>
          </a:prstGeom>
          <a:noFill/>
        </p:spPr>
      </p:pic>
      <p:pic>
        <p:nvPicPr>
          <p:cNvPr id="6" name="Picture 3" descr="C:\Documents and Settings\Administrator\Desktop\images.jpg"/>
          <p:cNvPicPr>
            <a:picLocks noChangeAspect="1" noChangeArrowheads="1"/>
          </p:cNvPicPr>
          <p:nvPr/>
        </p:nvPicPr>
        <p:blipFill>
          <a:blip r:embed="rId4" cstate="print"/>
          <a:srcRect/>
          <a:stretch>
            <a:fillRect/>
          </a:stretch>
        </p:blipFill>
        <p:spPr bwMode="auto">
          <a:xfrm>
            <a:off x="6781800" y="4495800"/>
            <a:ext cx="1676400" cy="1676400"/>
          </a:xfrm>
          <a:prstGeom prst="rect">
            <a:avLst/>
          </a:prstGeom>
          <a:noFill/>
        </p:spPr>
      </p:pic>
      <p:sp>
        <p:nvSpPr>
          <p:cNvPr id="7" name="Rectangle 6"/>
          <p:cNvSpPr/>
          <p:nvPr/>
        </p:nvSpPr>
        <p:spPr>
          <a:xfrm>
            <a:off x="838200" y="5181600"/>
            <a:ext cx="2286000" cy="646331"/>
          </a:xfrm>
          <a:prstGeom prst="rect">
            <a:avLst/>
          </a:prstGeom>
        </p:spPr>
        <p:txBody>
          <a:bodyPr wrap="square">
            <a:spAutoFit/>
          </a:bodyPr>
          <a:lstStyle/>
          <a:p>
            <a:fld id="{E3CD05FB-704F-4F55-B2B3-B331E2A6BA3B}" type="datetime2">
              <a:rPr lang="en-US" smtClean="0">
                <a:solidFill>
                  <a:schemeClr val="tx2">
                    <a:lumMod val="20000"/>
                    <a:lumOff val="80000"/>
                  </a:schemeClr>
                </a:solidFill>
                <a:effectLst>
                  <a:outerShdw blurRad="38100" dist="38100" dir="2700000" algn="tl">
                    <a:srgbClr val="000000"/>
                  </a:outerShdw>
                </a:effectLst>
                <a:latin typeface="Arial" pitchFamily="34" charset="0"/>
                <a:cs typeface="Arial" pitchFamily="34" charset="0"/>
              </a:rPr>
              <a:pPr/>
              <a:t>Monday, January 28, 2013</a:t>
            </a:fld>
            <a:endParaRPr lang="en-US" dirty="0"/>
          </a:p>
        </p:txBody>
      </p:sp>
    </p:spTree>
    <p:extLst>
      <p:ext uri="{BB962C8B-B14F-4D97-AF65-F5344CB8AC3E}">
        <p14:creationId xmlns:p14="http://schemas.microsoft.com/office/powerpoint/2010/main" xmlns="" val="2692769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381000"/>
          </a:xfrm>
        </p:spPr>
        <p:txBody>
          <a:bodyPr>
            <a:normAutofit fontScale="90000"/>
          </a:bodyPr>
          <a:lstStyle/>
          <a:p>
            <a:r>
              <a:rPr lang="en-US" dirty="0"/>
              <a:t/>
            </a:r>
            <a:br>
              <a:rPr lang="en-US" dirty="0"/>
            </a:br>
            <a:r>
              <a:rPr lang="en-US" dirty="0" smtClean="0"/>
              <a:t>Client &amp; Engineer</a:t>
            </a:r>
            <a:endParaRPr lang="en-US" dirty="0"/>
          </a:p>
        </p:txBody>
      </p:sp>
      <p:sp>
        <p:nvSpPr>
          <p:cNvPr id="3" name="Content Placeholder 2"/>
          <p:cNvSpPr>
            <a:spLocks noGrp="1"/>
          </p:cNvSpPr>
          <p:nvPr>
            <p:ph idx="1"/>
          </p:nvPr>
        </p:nvSpPr>
        <p:spPr/>
        <p:txBody>
          <a:bodyPr/>
          <a:lstStyle/>
          <a:p>
            <a:endParaRPr lang="en-US"/>
          </a:p>
        </p:txBody>
      </p:sp>
      <p:pic>
        <p:nvPicPr>
          <p:cNvPr id="1026" name="Picture 2" descr="C:\Users\Wineyard\Desktop\VIJAY PPTS\our-client.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48343" y="1371600"/>
            <a:ext cx="8458200" cy="57340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573470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0"/>
            <a:ext cx="8229600" cy="1143000"/>
          </a:xfrm>
          <a:prstGeom prst="rect">
            <a:avLst/>
          </a:prstGeom>
        </p:spPr>
        <p:txBody>
          <a:bodyPr vert="horz" anchor="ctr">
            <a:noAutofit/>
            <a:scene3d>
              <a:camera prst="orthographicFront"/>
              <a:lightRig rig="soft" dir="t">
                <a:rot lat="0" lon="0" rev="16800000"/>
              </a:lightRig>
            </a:scene3d>
            <a:sp3d prstMaterial="softEdge">
              <a:bevelT w="38100" h="381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7200" b="1" i="0" u="none" strike="noStrike" kern="1200" cap="none" spc="0" normalizeH="0" baseline="0" noProof="0" dirty="0">
              <a:ln w="6350">
                <a:noFill/>
              </a:ln>
              <a:solidFill>
                <a:srgbClr val="FFC000"/>
              </a:solidFill>
              <a:effectLst>
                <a:outerShdw blurRad="114300" dist="101600" dir="2700000" algn="tl" rotWithShape="0">
                  <a:srgbClr val="000000">
                    <a:alpha val="40000"/>
                  </a:srgbClr>
                </a:outerShdw>
              </a:effectLst>
              <a:uLnTx/>
              <a:uFillTx/>
              <a:latin typeface="+mj-lt"/>
              <a:ea typeface="+mj-ea"/>
              <a:cs typeface="+mj-cs"/>
            </a:endParaRPr>
          </a:p>
        </p:txBody>
      </p:sp>
      <p:sp>
        <p:nvSpPr>
          <p:cNvPr id="9" name="Title 1"/>
          <p:cNvSpPr>
            <a:spLocks noGrp="1"/>
          </p:cNvSpPr>
          <p:nvPr>
            <p:ph type="title"/>
          </p:nvPr>
        </p:nvSpPr>
        <p:spPr/>
        <p:txBody>
          <a:bodyPr/>
          <a:lstStyle/>
          <a:p>
            <a:r>
              <a:rPr lang="en-US" dirty="0" smtClean="0">
                <a:latin typeface="Baskerville Old Face" pitchFamily="18" charset="0"/>
              </a:rPr>
              <a:t>Capacitors</a:t>
            </a:r>
            <a:r>
              <a:rPr lang="en-US" dirty="0" smtClean="0"/>
              <a:t> </a:t>
            </a:r>
            <a:endParaRPr lang="en-US" dirty="0"/>
          </a:p>
        </p:txBody>
      </p:sp>
      <p:pic>
        <p:nvPicPr>
          <p:cNvPr id="10" name="Picture 3"/>
          <p:cNvPicPr>
            <a:picLocks noGrp="1" noChangeAspect="1" noChangeArrowheads="1"/>
          </p:cNvPicPr>
          <p:nvPr>
            <p:ph idx="1"/>
          </p:nvPr>
        </p:nvPicPr>
        <p:blipFill>
          <a:blip r:embed="rId2" cstate="print"/>
          <a:stretch>
            <a:fillRect/>
          </a:stretch>
        </p:blipFill>
        <p:spPr bwMode="auto">
          <a:xfrm>
            <a:off x="3148190" y="3072705"/>
            <a:ext cx="2847619" cy="1580952"/>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smtClean="0"/>
              <a:t>WINEYARD TECHNOLOGIES</a:t>
            </a:r>
            <a:endParaRPr lang="en-US"/>
          </a:p>
        </p:txBody>
      </p:sp>
      <p:sp>
        <p:nvSpPr>
          <p:cNvPr id="11" name="Rectangle 10"/>
          <p:cNvSpPr/>
          <p:nvPr/>
        </p:nvSpPr>
        <p:spPr>
          <a:xfrm>
            <a:off x="457200" y="6019800"/>
            <a:ext cx="2292889" cy="641866"/>
          </a:xfrm>
          <a:prstGeom prst="rect">
            <a:avLst/>
          </a:prstGeom>
        </p:spPr>
        <p:txBody>
          <a:bodyPr wrap="square">
            <a:spAutoFit/>
          </a:bodyPr>
          <a:lstStyle/>
          <a:p>
            <a:fld id="{E3CD05FB-704F-4F55-B2B3-B331E2A6BA3B}" type="datetime2">
              <a:rPr lang="en-US" smtClean="0">
                <a:solidFill>
                  <a:schemeClr val="tx2">
                    <a:lumMod val="20000"/>
                    <a:lumOff val="80000"/>
                  </a:schemeClr>
                </a:solidFill>
                <a:effectLst>
                  <a:outerShdw blurRad="38100" dist="38100" dir="2700000" algn="tl">
                    <a:srgbClr val="000000"/>
                  </a:outerShdw>
                </a:effectLst>
                <a:latin typeface="Arial" pitchFamily="34" charset="0"/>
                <a:cs typeface="Arial" pitchFamily="34" charset="0"/>
              </a:rPr>
              <a:pPr/>
              <a:t>Monday, January 28, 2013</a:t>
            </a:fld>
            <a:endParaRPr lang="en-US" dirty="0"/>
          </a:p>
        </p:txBody>
      </p:sp>
    </p:spTree>
    <p:extLst>
      <p:ext uri="{BB962C8B-B14F-4D97-AF65-F5344CB8AC3E}">
        <p14:creationId xmlns:p14="http://schemas.microsoft.com/office/powerpoint/2010/main" xmlns="" val="18826411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a:spLocks noGrp="1" noChangeArrowheads="1"/>
          </p:cNvSpPr>
          <p:nvPr>
            <p:ph type="title"/>
          </p:nvPr>
        </p:nvSpPr>
        <p:spPr>
          <a:xfrm>
            <a:off x="457200" y="277813"/>
            <a:ext cx="8229600" cy="1139825"/>
          </a:xfrm>
        </p:spPr>
        <p:txBody>
          <a:bodyPr/>
          <a:lstStyle/>
          <a:p>
            <a:r>
              <a:rPr lang="en-US" dirty="0">
                <a:latin typeface="Baskerville Old Face" pitchFamily="18" charset="0"/>
              </a:rPr>
              <a:t>CAPACITORS</a:t>
            </a:r>
            <a:r>
              <a:rPr lang="en-US" dirty="0"/>
              <a:t>:</a:t>
            </a:r>
          </a:p>
        </p:txBody>
      </p:sp>
      <p:sp>
        <p:nvSpPr>
          <p:cNvPr id="2" name="Footer Placeholder 1"/>
          <p:cNvSpPr>
            <a:spLocks noGrp="1"/>
          </p:cNvSpPr>
          <p:nvPr>
            <p:ph type="ftr" sz="quarter" idx="11"/>
          </p:nvPr>
        </p:nvSpPr>
        <p:spPr/>
        <p:txBody>
          <a:bodyPr/>
          <a:lstStyle/>
          <a:p>
            <a:r>
              <a:rPr lang="en-US" smtClean="0"/>
              <a:t>WINEYARD TECHNOLOGIES</a:t>
            </a:r>
            <a:endParaRPr lang="en-US"/>
          </a:p>
        </p:txBody>
      </p:sp>
      <p:sp>
        <p:nvSpPr>
          <p:cNvPr id="16" name="Rectangle 3"/>
          <p:cNvSpPr txBox="1">
            <a:spLocks noChangeArrowheads="1"/>
          </p:cNvSpPr>
          <p:nvPr/>
        </p:nvSpPr>
        <p:spPr>
          <a:xfrm>
            <a:off x="457200" y="1600200"/>
            <a:ext cx="8229600" cy="4530725"/>
          </a:xfrm>
          <a:prstGeom prst="rect">
            <a:avLst/>
          </a:prstGeom>
        </p:spPr>
        <p:txBody>
          <a:bodyPr vert="horz">
            <a:normAutofit/>
          </a:bodyPr>
          <a:lstStyle/>
          <a:p>
            <a:pPr marL="548640" marR="0" lvl="0" indent="-411480" algn="justLow" defTabSz="914400" rtl="0" eaLnBrk="1" fontAlgn="auto" latinLnBrk="0" hangingPunct="1">
              <a:lnSpc>
                <a:spcPct val="100000"/>
              </a:lnSpc>
              <a:spcBef>
                <a:spcPct val="20000"/>
              </a:spcBef>
              <a:spcAft>
                <a:spcPts val="0"/>
              </a:spcAft>
              <a:buClr>
                <a:schemeClr val="tx1">
                  <a:shade val="95000"/>
                </a:schemeClr>
              </a:buClr>
              <a:buSzPct val="65000"/>
              <a:buFont typeface="Arial" pitchFamily="34" charset="0"/>
              <a:buChar char="•"/>
              <a:tabLst/>
              <a:defRPr/>
            </a:pPr>
            <a:r>
              <a:rPr lang="en-US" sz="2800" dirty="0" smtClean="0">
                <a:latin typeface="Baskerville Old Face" pitchFamily="18" charset="0"/>
              </a:rPr>
              <a:t> Capacitor is a Passive component manufactured with some value of capacitance</a:t>
            </a:r>
          </a:p>
          <a:p>
            <a:pPr marL="548640" marR="0" lvl="0" indent="-411480" algn="justLow" defTabSz="914400" rtl="0" eaLnBrk="1" fontAlgn="auto" latinLnBrk="0" hangingPunct="1">
              <a:lnSpc>
                <a:spcPct val="100000"/>
              </a:lnSpc>
              <a:spcBef>
                <a:spcPct val="20000"/>
              </a:spcBef>
              <a:spcAft>
                <a:spcPts val="0"/>
              </a:spcAft>
              <a:buClr>
                <a:schemeClr val="tx1">
                  <a:shade val="95000"/>
                </a:schemeClr>
              </a:buClr>
              <a:buSzPct val="65000"/>
              <a:buFont typeface="Wingdings" pitchFamily="2" charset="2"/>
              <a:buChar char="§"/>
              <a:tabLst/>
              <a:defRPr/>
            </a:pPr>
            <a:endParaRPr lang="en-US" sz="2800" dirty="0" smtClean="0">
              <a:latin typeface="Baskerville Old Face" pitchFamily="18" charset="0"/>
            </a:endParaRPr>
          </a:p>
          <a:p>
            <a:pPr marL="548640" marR="0" lvl="0" indent="-411480" algn="justLow" defTabSz="914400" rtl="0" eaLnBrk="1" fontAlgn="auto" latinLnBrk="0" hangingPunct="1">
              <a:lnSpc>
                <a:spcPct val="100000"/>
              </a:lnSpc>
              <a:spcBef>
                <a:spcPct val="20000"/>
              </a:spcBef>
              <a:spcAft>
                <a:spcPts val="0"/>
              </a:spcAft>
              <a:buClr>
                <a:schemeClr val="tx1">
                  <a:shade val="95000"/>
                </a:schemeClr>
              </a:buClr>
              <a:buSzPct val="65000"/>
              <a:buFont typeface="Wingdings" pitchFamily="2" charset="2"/>
              <a:buChar char="§"/>
              <a:tabLst/>
              <a:defRPr/>
            </a:pPr>
            <a:r>
              <a:rPr lang="en-US" sz="2800" dirty="0" smtClean="0">
                <a:latin typeface="Baskerville Old Face" pitchFamily="18" charset="0"/>
              </a:rPr>
              <a:t>A Capacitor has two  conducting plates separate by an insulting &amp; dielectric media.</a:t>
            </a:r>
          </a:p>
          <a:p>
            <a:pPr marL="548640" marR="0" lvl="0" indent="-411480" algn="justLow" defTabSz="914400" rtl="0" eaLnBrk="1" fontAlgn="auto" latinLnBrk="0" hangingPunct="1">
              <a:lnSpc>
                <a:spcPct val="100000"/>
              </a:lnSpc>
              <a:spcBef>
                <a:spcPct val="20000"/>
              </a:spcBef>
              <a:spcAft>
                <a:spcPts val="0"/>
              </a:spcAft>
              <a:buClr>
                <a:schemeClr val="tx1">
                  <a:shade val="95000"/>
                </a:schemeClr>
              </a:buClr>
              <a:buSzPct val="65000"/>
              <a:buFont typeface="Wingdings" pitchFamily="2" charset="2"/>
              <a:buChar char="§"/>
              <a:tabLst/>
              <a:defRPr/>
            </a:pPr>
            <a:endParaRPr lang="en-US" sz="2800" dirty="0" smtClean="0">
              <a:latin typeface="Baskerville Old Face" pitchFamily="18" charset="0"/>
            </a:endParaRPr>
          </a:p>
          <a:p>
            <a:pPr marL="548640" marR="0" lvl="0" indent="-411480" algn="justLow" defTabSz="914400" rtl="0" eaLnBrk="1" fontAlgn="auto" latinLnBrk="0" hangingPunct="1">
              <a:lnSpc>
                <a:spcPct val="100000"/>
              </a:lnSpc>
              <a:spcBef>
                <a:spcPct val="20000"/>
              </a:spcBef>
              <a:spcAft>
                <a:spcPts val="0"/>
              </a:spcAft>
              <a:buClr>
                <a:schemeClr val="tx1">
                  <a:shade val="95000"/>
                </a:schemeClr>
              </a:buClr>
              <a:buSzPct val="65000"/>
              <a:buFont typeface="Wingdings" pitchFamily="2" charset="2"/>
              <a:buChar char="§"/>
              <a:tabLst/>
              <a:defRPr/>
            </a:pPr>
            <a:r>
              <a:rPr kumimoji="0" lang="en-US" sz="2800" b="0" i="0" u="none" strike="noStrike" kern="1200" cap="none" spc="0" normalizeH="0" baseline="0" noProof="0" dirty="0" smtClean="0">
                <a:ln>
                  <a:noFill/>
                </a:ln>
                <a:solidFill>
                  <a:schemeClr val="tx1"/>
                </a:solidFill>
                <a:effectLst/>
                <a:uLnTx/>
                <a:uFillTx/>
                <a:latin typeface="Baskerville Old Face" pitchFamily="18" charset="0"/>
              </a:rPr>
              <a:t>Capacitors are passive elements which can able to store the energy in the form of electricity</a:t>
            </a:r>
          </a:p>
          <a:p>
            <a:pPr marL="548640" marR="0" lvl="0" indent="-411480" algn="justLow" defTabSz="914400" rtl="0" eaLnBrk="1" fontAlgn="auto" latinLnBrk="0" hangingPunct="1">
              <a:lnSpc>
                <a:spcPct val="100000"/>
              </a:lnSpc>
              <a:spcBef>
                <a:spcPct val="20000"/>
              </a:spcBef>
              <a:spcAft>
                <a:spcPts val="0"/>
              </a:spcAft>
              <a:buClr>
                <a:schemeClr val="tx1">
                  <a:shade val="95000"/>
                </a:schemeClr>
              </a:buClr>
              <a:buSzPct val="65000"/>
              <a:buFont typeface="Wingdings" pitchFamily="2" charset="2"/>
              <a:buNone/>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Rectangle 16"/>
          <p:cNvSpPr/>
          <p:nvPr/>
        </p:nvSpPr>
        <p:spPr>
          <a:xfrm>
            <a:off x="990601" y="6096000"/>
            <a:ext cx="2209800" cy="646331"/>
          </a:xfrm>
          <a:prstGeom prst="rect">
            <a:avLst/>
          </a:prstGeom>
        </p:spPr>
        <p:txBody>
          <a:bodyPr wrap="square">
            <a:spAutoFit/>
          </a:bodyPr>
          <a:lstStyle/>
          <a:p>
            <a:fld id="{B5BB4DD5-A9A0-413D-91CC-7735A70242EB}" type="datetime2">
              <a:rPr lang="en-US" smtClean="0">
                <a:effectLst>
                  <a:outerShdw blurRad="38100" dist="38100" dir="2700000" algn="tl">
                    <a:srgbClr val="000000"/>
                  </a:outerShdw>
                </a:effectLst>
                <a:latin typeface="Arial" pitchFamily="34" charset="0"/>
                <a:cs typeface="Arial" pitchFamily="34" charset="0"/>
              </a:rPr>
              <a:pPr/>
              <a:t>Monday, January 28, 2013</a:t>
            </a:fld>
            <a:endParaRPr lang="en-US" dirty="0"/>
          </a:p>
        </p:txBody>
      </p:sp>
    </p:spTree>
    <p:extLst>
      <p:ext uri="{BB962C8B-B14F-4D97-AF65-F5344CB8AC3E}">
        <p14:creationId xmlns:p14="http://schemas.microsoft.com/office/powerpoint/2010/main" xmlns="" val="28466499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latin typeface="Baskerville Old Face" pitchFamily="18" charset="0"/>
              </a:rPr>
              <a:t>Types of Capacitors</a:t>
            </a:r>
            <a:endParaRPr lang="en-US" dirty="0">
              <a:latin typeface="Baskerville Old Face" pitchFamily="18" charset="0"/>
            </a:endParaRPr>
          </a:p>
        </p:txBody>
      </p:sp>
      <p:sp>
        <p:nvSpPr>
          <p:cNvPr id="2" name="Footer Placeholder 1"/>
          <p:cNvSpPr>
            <a:spLocks noGrp="1"/>
          </p:cNvSpPr>
          <p:nvPr>
            <p:ph type="ftr" sz="quarter" idx="11"/>
          </p:nvPr>
        </p:nvSpPr>
        <p:spPr/>
        <p:txBody>
          <a:bodyPr/>
          <a:lstStyle/>
          <a:p>
            <a:r>
              <a:rPr lang="en-US" smtClean="0"/>
              <a:t>WINEYARD TECHNOLOGIES</a:t>
            </a:r>
            <a:endParaRPr lang="en-US"/>
          </a:p>
        </p:txBody>
      </p:sp>
      <p:sp>
        <p:nvSpPr>
          <p:cNvPr id="6" name="Rectangle 5"/>
          <p:cNvSpPr/>
          <p:nvPr/>
        </p:nvSpPr>
        <p:spPr>
          <a:xfrm>
            <a:off x="457200" y="5562600"/>
            <a:ext cx="2362200" cy="646331"/>
          </a:xfrm>
          <a:prstGeom prst="rect">
            <a:avLst/>
          </a:prstGeom>
        </p:spPr>
        <p:txBody>
          <a:bodyPr wrap="square">
            <a:spAutoFit/>
          </a:bodyPr>
          <a:lstStyle/>
          <a:p>
            <a:fld id="{B5BB4DD5-A9A0-413D-91CC-7735A70242EB}" type="datetime2">
              <a:rPr lang="en-US" smtClean="0">
                <a:effectLst>
                  <a:outerShdw blurRad="38100" dist="38100" dir="2700000" algn="tl">
                    <a:srgbClr val="000000"/>
                  </a:outerShdw>
                </a:effectLst>
                <a:latin typeface="Arial" pitchFamily="34" charset="0"/>
                <a:cs typeface="Arial" pitchFamily="34" charset="0"/>
              </a:rPr>
              <a:pPr/>
              <a:t>Monday, January 28, 2013</a:t>
            </a:fld>
            <a:endParaRPr lang="en-US" dirty="0"/>
          </a:p>
        </p:txBody>
      </p:sp>
      <p:sp>
        <p:nvSpPr>
          <p:cNvPr id="7" name="Rectangle 6"/>
          <p:cNvSpPr/>
          <p:nvPr/>
        </p:nvSpPr>
        <p:spPr>
          <a:xfrm>
            <a:off x="685800" y="1763929"/>
            <a:ext cx="7315200" cy="3182410"/>
          </a:xfrm>
          <a:prstGeom prst="rect">
            <a:avLst/>
          </a:prstGeom>
        </p:spPr>
        <p:txBody>
          <a:bodyPr wrap="square">
            <a:spAutoFit/>
          </a:bodyPr>
          <a:lstStyle/>
          <a:p>
            <a:pPr marL="548640" lvl="0" indent="-411480" algn="justLow">
              <a:spcBef>
                <a:spcPct val="20000"/>
              </a:spcBef>
              <a:buClr>
                <a:schemeClr val="tx1">
                  <a:shade val="95000"/>
                </a:schemeClr>
              </a:buClr>
              <a:buSzPct val="65000"/>
              <a:defRPr/>
            </a:pPr>
            <a:r>
              <a:rPr lang="en-US" sz="2800" b="1" u="sng" dirty="0" smtClean="0">
                <a:latin typeface="Baskerville Old Face" pitchFamily="18" charset="0"/>
              </a:rPr>
              <a:t>Capacitors types...</a:t>
            </a:r>
          </a:p>
          <a:p>
            <a:pPr marL="868680" lvl="1" indent="-283464" algn="justLow">
              <a:spcBef>
                <a:spcPct val="20000"/>
              </a:spcBef>
              <a:buClr>
                <a:schemeClr val="tx1"/>
              </a:buClr>
              <a:buSzPct val="80000"/>
              <a:buFont typeface="Wingdings" pitchFamily="2" charset="2"/>
              <a:buChar char="§"/>
              <a:defRPr/>
            </a:pPr>
            <a:endParaRPr lang="en-US" sz="2400" dirty="0" smtClean="0">
              <a:latin typeface="Baskerville Old Face" pitchFamily="18" charset="0"/>
            </a:endParaRPr>
          </a:p>
          <a:p>
            <a:pPr marL="868680" lvl="1" indent="-283464" algn="justLow">
              <a:spcBef>
                <a:spcPct val="20000"/>
              </a:spcBef>
              <a:buClr>
                <a:schemeClr val="tx1"/>
              </a:buClr>
              <a:buSzPct val="80000"/>
              <a:buFont typeface="Wingdings" pitchFamily="2" charset="2"/>
              <a:buChar char="§"/>
              <a:defRPr/>
            </a:pPr>
            <a:r>
              <a:rPr lang="en-US" sz="2400" dirty="0" smtClean="0">
                <a:latin typeface="Baskerville Old Face" pitchFamily="18" charset="0"/>
              </a:rPr>
              <a:t>Electrolyte Capacitors (&gt;1µF)</a:t>
            </a:r>
          </a:p>
          <a:p>
            <a:pPr marL="868680" lvl="1" indent="-283464" algn="justLow">
              <a:spcBef>
                <a:spcPct val="20000"/>
              </a:spcBef>
              <a:buClr>
                <a:schemeClr val="tx1"/>
              </a:buClr>
              <a:buSzPct val="80000"/>
              <a:buFont typeface="Wingdings" pitchFamily="2" charset="2"/>
              <a:buChar char="§"/>
              <a:defRPr/>
            </a:pPr>
            <a:endParaRPr lang="en-US" sz="2400" dirty="0" smtClean="0">
              <a:latin typeface="Baskerville Old Face" pitchFamily="18" charset="0"/>
            </a:endParaRPr>
          </a:p>
          <a:p>
            <a:pPr marL="868680" lvl="1" indent="-283464" algn="justLow">
              <a:spcBef>
                <a:spcPct val="20000"/>
              </a:spcBef>
              <a:buClr>
                <a:schemeClr val="tx1"/>
              </a:buClr>
              <a:buSzPct val="80000"/>
              <a:buFont typeface="Wingdings" pitchFamily="2" charset="2"/>
              <a:buChar char="§"/>
              <a:defRPr/>
            </a:pPr>
            <a:r>
              <a:rPr lang="en-US" sz="2400" dirty="0" smtClean="0">
                <a:latin typeface="Baskerville Old Face" pitchFamily="18" charset="0"/>
              </a:rPr>
              <a:t>Ceramic / Disc Capacitors (&lt;1µF Low power App)</a:t>
            </a:r>
          </a:p>
          <a:p>
            <a:pPr marL="868680" lvl="1" indent="-283464" algn="justLow">
              <a:spcBef>
                <a:spcPct val="20000"/>
              </a:spcBef>
              <a:buClr>
                <a:schemeClr val="tx1"/>
              </a:buClr>
              <a:buSzPct val="80000"/>
              <a:buFont typeface="Wingdings" pitchFamily="2" charset="2"/>
              <a:buChar char="§"/>
              <a:defRPr/>
            </a:pPr>
            <a:endParaRPr lang="en-US" sz="2400" dirty="0" smtClean="0">
              <a:latin typeface="Baskerville Old Face" pitchFamily="18" charset="0"/>
            </a:endParaRPr>
          </a:p>
          <a:p>
            <a:pPr marL="868680" lvl="1" indent="-283464" algn="justLow">
              <a:spcBef>
                <a:spcPct val="20000"/>
              </a:spcBef>
              <a:buClr>
                <a:schemeClr val="tx1"/>
              </a:buClr>
              <a:buSzPct val="80000"/>
              <a:buFont typeface="Wingdings" pitchFamily="2" charset="2"/>
              <a:buChar char="§"/>
              <a:defRPr/>
            </a:pPr>
            <a:r>
              <a:rPr lang="en-US" sz="2400" dirty="0" err="1" smtClean="0">
                <a:latin typeface="Baskerville Old Face" pitchFamily="18" charset="0"/>
              </a:rPr>
              <a:t>Polyster</a:t>
            </a:r>
            <a:r>
              <a:rPr lang="en-US" sz="2400" dirty="0" smtClean="0">
                <a:latin typeface="Baskerville Old Face" pitchFamily="18" charset="0"/>
              </a:rPr>
              <a:t> Capacitors (&lt;1µF High power App)</a:t>
            </a:r>
          </a:p>
        </p:txBody>
      </p:sp>
    </p:spTree>
    <p:extLst>
      <p:ext uri="{BB962C8B-B14F-4D97-AF65-F5344CB8AC3E}">
        <p14:creationId xmlns:p14="http://schemas.microsoft.com/office/powerpoint/2010/main" xmlns="" val="34649643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bwMode="auto">
          <a:xfrm>
            <a:off x="457200" y="6245225"/>
            <a:ext cx="2133600" cy="476250"/>
          </a:xfrm>
          <a:prstGeom prst="rect">
            <a:avLst/>
          </a:prstGeom>
          <a:noFill/>
          <a:ln>
            <a:miter lim="800000"/>
            <a:headEnd/>
            <a:tailEnd/>
          </a:ln>
        </p:spPr>
        <p:txBody>
          <a:bodyPr anchor="b"/>
          <a:lstStyle/>
          <a:p>
            <a:pPr>
              <a:defRPr/>
            </a:pPr>
            <a:fld id="{B5BB4DD5-A9A0-413D-91CC-7735A70242EB}" type="datetime2">
              <a:rPr lang="en-US" sz="1400">
                <a:effectLst>
                  <a:outerShdw blurRad="38100" dist="38100" dir="2700000" algn="tl">
                    <a:srgbClr val="000000"/>
                  </a:outerShdw>
                </a:effectLst>
                <a:latin typeface="Arial" pitchFamily="34" charset="0"/>
                <a:cs typeface="Arial" pitchFamily="34" charset="0"/>
              </a:rPr>
              <a:pPr>
                <a:defRPr/>
              </a:pPr>
              <a:t>Monday, January 28, 2013</a:t>
            </a:fld>
            <a:endParaRPr lang="en-US" sz="1400" dirty="0">
              <a:effectLst>
                <a:outerShdw blurRad="38100" dist="38100" dir="2700000" algn="tl">
                  <a:srgbClr val="000000"/>
                </a:outerShdw>
              </a:effectLst>
              <a:latin typeface="Arial" pitchFamily="34" charset="0"/>
              <a:cs typeface="Arial" pitchFamily="34" charset="0"/>
            </a:endParaRPr>
          </a:p>
        </p:txBody>
      </p:sp>
      <p:sp>
        <p:nvSpPr>
          <p:cNvPr id="9" name="Text Box 5"/>
          <p:cNvSpPr txBox="1">
            <a:spLocks noChangeArrowheads="1"/>
          </p:cNvSpPr>
          <p:nvPr/>
        </p:nvSpPr>
        <p:spPr bwMode="auto">
          <a:xfrm>
            <a:off x="323850" y="5013325"/>
            <a:ext cx="7102475" cy="519113"/>
          </a:xfrm>
          <a:prstGeom prst="rect">
            <a:avLst/>
          </a:prstGeom>
          <a:noFill/>
          <a:ln w="9525">
            <a:noFill/>
            <a:miter lim="800000"/>
            <a:headEnd/>
            <a:tailEnd/>
          </a:ln>
        </p:spPr>
        <p:txBody>
          <a:bodyPr>
            <a:spAutoFit/>
          </a:bodyPr>
          <a:lstStyle/>
          <a:p>
            <a:r>
              <a:rPr lang="en-US" sz="2800" b="1" dirty="0">
                <a:latin typeface="Baskerville Old Face" pitchFamily="18" charset="0"/>
              </a:rPr>
              <a:t>capacitors easily pass AC (changing) signals </a:t>
            </a:r>
          </a:p>
        </p:txBody>
      </p:sp>
      <p:sp>
        <p:nvSpPr>
          <p:cNvPr id="10" name="Rectangle 6"/>
          <p:cNvSpPr>
            <a:spLocks noChangeArrowheads="1"/>
          </p:cNvSpPr>
          <p:nvPr/>
        </p:nvSpPr>
        <p:spPr bwMode="auto">
          <a:xfrm>
            <a:off x="323850" y="4362450"/>
            <a:ext cx="6705600" cy="519113"/>
          </a:xfrm>
          <a:prstGeom prst="rect">
            <a:avLst/>
          </a:prstGeom>
          <a:noFill/>
          <a:ln w="9525">
            <a:noFill/>
            <a:miter lim="800000"/>
            <a:headEnd/>
            <a:tailEnd/>
          </a:ln>
        </p:spPr>
        <p:txBody>
          <a:bodyPr anchor="ctr">
            <a:spAutoFit/>
          </a:bodyPr>
          <a:lstStyle/>
          <a:p>
            <a:r>
              <a:rPr lang="en-US" sz="2800" b="1" dirty="0">
                <a:latin typeface="Baskerville Old Face" pitchFamily="18" charset="0"/>
              </a:rPr>
              <a:t>capacitor block DC (constant) signals</a:t>
            </a:r>
            <a:r>
              <a:rPr lang="en-US" sz="2800" dirty="0">
                <a:latin typeface="Baskerville Old Face" pitchFamily="18" charset="0"/>
              </a:rPr>
              <a:t> </a:t>
            </a:r>
          </a:p>
        </p:txBody>
      </p:sp>
      <p:sp>
        <p:nvSpPr>
          <p:cNvPr id="11" name="Rectangle 7"/>
          <p:cNvSpPr>
            <a:spLocks noChangeArrowheads="1"/>
          </p:cNvSpPr>
          <p:nvPr/>
        </p:nvSpPr>
        <p:spPr bwMode="auto">
          <a:xfrm>
            <a:off x="4286250" y="5981700"/>
            <a:ext cx="238125" cy="228600"/>
          </a:xfrm>
          <a:prstGeom prst="rect">
            <a:avLst/>
          </a:prstGeom>
          <a:noFill/>
          <a:ln w="9525">
            <a:noFill/>
            <a:miter lim="800000"/>
            <a:headEnd/>
            <a:tailEnd/>
          </a:ln>
        </p:spPr>
        <p:txBody>
          <a:bodyPr wrap="none">
            <a:spAutoFit/>
          </a:bodyPr>
          <a:lstStyle/>
          <a:p>
            <a:r>
              <a:rPr lang="en-US" sz="900">
                <a:latin typeface="Bodoni MT Black" pitchFamily="18" charset="0"/>
              </a:rPr>
              <a:t>s</a:t>
            </a:r>
          </a:p>
        </p:txBody>
      </p:sp>
      <p:sp>
        <p:nvSpPr>
          <p:cNvPr id="12" name="Text Box 8"/>
          <p:cNvSpPr txBox="1">
            <a:spLocks noChangeArrowheads="1"/>
          </p:cNvSpPr>
          <p:nvPr/>
        </p:nvSpPr>
        <p:spPr bwMode="auto">
          <a:xfrm>
            <a:off x="395288" y="538163"/>
            <a:ext cx="5014912" cy="523220"/>
          </a:xfrm>
          <a:prstGeom prst="rect">
            <a:avLst/>
          </a:prstGeom>
          <a:noFill/>
          <a:ln w="9525">
            <a:noFill/>
            <a:miter lim="800000"/>
            <a:headEnd/>
            <a:tailEnd/>
          </a:ln>
        </p:spPr>
        <p:txBody>
          <a:bodyPr wrap="square">
            <a:spAutoFit/>
          </a:bodyPr>
          <a:lstStyle/>
          <a:p>
            <a:r>
              <a:rPr lang="en-US" sz="2800" b="1" dirty="0" smtClean="0">
                <a:latin typeface="Baskerville Old Face" pitchFamily="18" charset="0"/>
              </a:rPr>
              <a:t>Identification of disc capacitor</a:t>
            </a:r>
            <a:endParaRPr lang="en-US" sz="2800" b="1" dirty="0">
              <a:latin typeface="Baskerville Old Face" pitchFamily="18" charset="0"/>
            </a:endParaRPr>
          </a:p>
        </p:txBody>
      </p:sp>
      <p:sp>
        <p:nvSpPr>
          <p:cNvPr id="13" name="Text Box 9"/>
          <p:cNvSpPr txBox="1">
            <a:spLocks noChangeArrowheads="1"/>
          </p:cNvSpPr>
          <p:nvPr/>
        </p:nvSpPr>
        <p:spPr bwMode="auto">
          <a:xfrm>
            <a:off x="381000" y="2286000"/>
            <a:ext cx="1371600" cy="457200"/>
          </a:xfrm>
          <a:prstGeom prst="rect">
            <a:avLst/>
          </a:prstGeom>
          <a:noFill/>
          <a:ln w="9525">
            <a:noFill/>
            <a:miter lim="800000"/>
            <a:headEnd/>
            <a:tailEnd/>
          </a:ln>
        </p:spPr>
        <p:txBody>
          <a:bodyPr>
            <a:spAutoFit/>
          </a:bodyPr>
          <a:lstStyle/>
          <a:p>
            <a:pPr>
              <a:spcBef>
                <a:spcPct val="50000"/>
              </a:spcBef>
            </a:pPr>
            <a:endParaRPr lang="en-US" sz="2400">
              <a:latin typeface="Bodoni MT Black" pitchFamily="18" charset="0"/>
            </a:endParaRPr>
          </a:p>
        </p:txBody>
      </p:sp>
      <p:pic>
        <p:nvPicPr>
          <p:cNvPr id="14" name="Picture 10" descr="cond7"/>
          <p:cNvPicPr>
            <a:picLocks noChangeAspect="1" noChangeArrowheads="1"/>
          </p:cNvPicPr>
          <p:nvPr/>
        </p:nvPicPr>
        <p:blipFill>
          <a:blip r:embed="rId2" cstate="print"/>
          <a:srcRect/>
          <a:stretch>
            <a:fillRect/>
          </a:stretch>
        </p:blipFill>
        <p:spPr bwMode="auto">
          <a:xfrm>
            <a:off x="3657600" y="1295400"/>
            <a:ext cx="4176712" cy="2663825"/>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WINEYARD TECHNOLOGIES</a:t>
            </a:r>
            <a:endParaRPr lang="en-US"/>
          </a:p>
        </p:txBody>
      </p:sp>
    </p:spTree>
    <p:extLst>
      <p:ext uri="{BB962C8B-B14F-4D97-AF65-F5344CB8AC3E}">
        <p14:creationId xmlns:p14="http://schemas.microsoft.com/office/powerpoint/2010/main" xmlns="" val="56308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000" fill="hold"/>
                                        <p:tgtEl>
                                          <p:spTgt spid="12"/>
                                        </p:tgtEl>
                                        <p:attrNameLst>
                                          <p:attrName>ppt_w</p:attrName>
                                        </p:attrNameLst>
                                      </p:cBhvr>
                                      <p:tavLst>
                                        <p:tav tm="0">
                                          <p:val>
                                            <p:strVal val="#ppt_w*0.70"/>
                                          </p:val>
                                        </p:tav>
                                        <p:tav tm="100000">
                                          <p:val>
                                            <p:strVal val="#ppt_w"/>
                                          </p:val>
                                        </p:tav>
                                      </p:tavLst>
                                    </p:anim>
                                    <p:anim calcmode="lin" valueType="num">
                                      <p:cBhvr>
                                        <p:cTn id="8" dur="2000" fill="hold"/>
                                        <p:tgtEl>
                                          <p:spTgt spid="12"/>
                                        </p:tgtEl>
                                        <p:attrNameLst>
                                          <p:attrName>ppt_h</p:attrName>
                                        </p:attrNameLst>
                                      </p:cBhvr>
                                      <p:tavLst>
                                        <p:tav tm="0">
                                          <p:val>
                                            <p:strVal val="#ppt_h"/>
                                          </p:val>
                                        </p:tav>
                                        <p:tav tm="100000">
                                          <p:val>
                                            <p:strVal val="#ppt_h"/>
                                          </p:val>
                                        </p:tav>
                                      </p:tavLst>
                                    </p:anim>
                                    <p:animEffect transition="in" filter="fade">
                                      <p:cBhvr>
                                        <p:cTn id="9" dur="20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dissolve">
                                      <p:cBhvr>
                                        <p:cTn id="14" dur="2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41" presetClass="entr" presetSubtype="0" fill="hold" grpId="0" nodeType="clickEffect">
                                  <p:stCondLst>
                                    <p:cond delay="0"/>
                                  </p:stCondLst>
                                  <p:iterate type="lt">
                                    <p:tmPct val="10000"/>
                                  </p:iterate>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9"/>
                                        </p:tgtEl>
                                        <p:attrNameLst>
                                          <p:attrName>ppt_y</p:attrName>
                                        </p:attrNameLst>
                                      </p:cBhvr>
                                      <p:tavLst>
                                        <p:tav tm="0">
                                          <p:val>
                                            <p:strVal val="#ppt_y"/>
                                          </p:val>
                                        </p:tav>
                                        <p:tav tm="100000">
                                          <p:val>
                                            <p:strVal val="#ppt_y"/>
                                          </p:val>
                                        </p:tav>
                                      </p:tavLst>
                                    </p:anim>
                                    <p:anim calcmode="lin" valueType="num">
                                      <p:cBhvr>
                                        <p:cTn id="30"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electrolytic capacitor symbol"/>
          <p:cNvPicPr>
            <a:picLocks noChangeAspect="1" noChangeArrowheads="1"/>
          </p:cNvPicPr>
          <p:nvPr/>
        </p:nvPicPr>
        <p:blipFill>
          <a:blip r:embed="rId3" cstate="print"/>
          <a:srcRect/>
          <a:stretch>
            <a:fillRect/>
          </a:stretch>
        </p:blipFill>
        <p:spPr bwMode="auto">
          <a:xfrm>
            <a:off x="2057400" y="1752600"/>
            <a:ext cx="1143000" cy="358140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WINEYARD TECHNOLOGIES</a:t>
            </a:r>
            <a:endParaRPr lang="en-US"/>
          </a:p>
        </p:txBody>
      </p:sp>
      <p:sp>
        <p:nvSpPr>
          <p:cNvPr id="5" name="Title 4"/>
          <p:cNvSpPr>
            <a:spLocks noGrp="1"/>
          </p:cNvSpPr>
          <p:nvPr>
            <p:ph type="ctrTitle"/>
          </p:nvPr>
        </p:nvSpPr>
        <p:spPr>
          <a:xfrm>
            <a:off x="3429000" y="381000"/>
            <a:ext cx="3733800" cy="762000"/>
          </a:xfrm>
        </p:spPr>
        <p:txBody>
          <a:bodyPr>
            <a:noAutofit/>
          </a:bodyPr>
          <a:lstStyle/>
          <a:p>
            <a:r>
              <a:rPr lang="en-US" sz="2800" dirty="0" smtClean="0">
                <a:effectLst>
                  <a:outerShdw blurRad="38100" dist="38100" dir="2700000" algn="tl">
                    <a:srgbClr val="000000">
                      <a:alpha val="43137"/>
                    </a:srgbClr>
                  </a:outerShdw>
                </a:effectLst>
                <a:latin typeface="Arial Black" pitchFamily="34" charset="0"/>
              </a:rPr>
              <a:t>Electrolytic</a:t>
            </a:r>
            <a:r>
              <a:rPr lang="en-US" sz="2800" dirty="0" smtClean="0">
                <a:latin typeface="Arial Black" pitchFamily="34" charset="0"/>
              </a:rPr>
              <a:t> Capacitor</a:t>
            </a:r>
            <a:endParaRPr lang="en-US" sz="2800" dirty="0">
              <a:latin typeface="Arial Black" pitchFamily="34" charset="0"/>
            </a:endParaRPr>
          </a:p>
        </p:txBody>
      </p:sp>
      <p:sp>
        <p:nvSpPr>
          <p:cNvPr id="6" name="Subtitle 5"/>
          <p:cNvSpPr>
            <a:spLocks noGrp="1"/>
          </p:cNvSpPr>
          <p:nvPr>
            <p:ph type="subTitle" idx="1"/>
          </p:nvPr>
        </p:nvSpPr>
        <p:spPr>
          <a:xfrm>
            <a:off x="3886200" y="5105400"/>
            <a:ext cx="3886200" cy="685800"/>
          </a:xfrm>
        </p:spPr>
        <p:txBody>
          <a:bodyPr/>
          <a:lstStyle/>
          <a:p>
            <a:r>
              <a:rPr lang="en-US" b="1" dirty="0" smtClean="0">
                <a:solidFill>
                  <a:schemeClr val="accent1">
                    <a:lumMod val="60000"/>
                    <a:lumOff val="40000"/>
                  </a:schemeClr>
                </a:solidFill>
                <a:latin typeface="Arial Black" pitchFamily="34" charset="0"/>
              </a:rPr>
              <a:t> </a:t>
            </a:r>
          </a:p>
          <a:p>
            <a:endParaRPr lang="en-US" dirty="0"/>
          </a:p>
        </p:txBody>
      </p:sp>
      <p:pic>
        <p:nvPicPr>
          <p:cNvPr id="7" name="Picture 3" descr="electrolytic capacitors"/>
          <p:cNvPicPr>
            <a:picLocks noChangeAspect="1" noChangeArrowheads="1"/>
          </p:cNvPicPr>
          <p:nvPr/>
        </p:nvPicPr>
        <p:blipFill>
          <a:blip r:embed="rId4" cstate="print"/>
          <a:srcRect/>
          <a:stretch>
            <a:fillRect/>
          </a:stretch>
        </p:blipFill>
        <p:spPr bwMode="auto">
          <a:xfrm>
            <a:off x="5562600" y="1366837"/>
            <a:ext cx="2171700" cy="4729163"/>
          </a:xfrm>
          <a:prstGeom prst="rect">
            <a:avLst/>
          </a:prstGeom>
          <a:solidFill>
            <a:srgbClr val="33CC33"/>
          </a:solidFill>
          <a:ln w="9525">
            <a:solidFill>
              <a:srgbClr val="5F5F5F"/>
            </a:solidFill>
            <a:miter lim="800000"/>
            <a:headEnd/>
            <a:tailEnd/>
          </a:ln>
        </p:spPr>
      </p:pic>
      <p:sp>
        <p:nvSpPr>
          <p:cNvPr id="8" name="Rectangle 7"/>
          <p:cNvSpPr/>
          <p:nvPr/>
        </p:nvSpPr>
        <p:spPr>
          <a:xfrm>
            <a:off x="533400" y="5657165"/>
            <a:ext cx="2667000" cy="646331"/>
          </a:xfrm>
          <a:prstGeom prst="rect">
            <a:avLst/>
          </a:prstGeom>
        </p:spPr>
        <p:txBody>
          <a:bodyPr wrap="square">
            <a:spAutoFit/>
          </a:bodyPr>
          <a:lstStyle/>
          <a:p>
            <a:fld id="{B5BB4DD5-A9A0-413D-91CC-7735A70242EB}" type="datetime2">
              <a:rPr lang="en-US" smtClean="0">
                <a:effectLst>
                  <a:outerShdw blurRad="38100" dist="38100" dir="2700000" algn="tl">
                    <a:srgbClr val="000000"/>
                  </a:outerShdw>
                </a:effectLst>
                <a:latin typeface="Arial" pitchFamily="34" charset="0"/>
                <a:cs typeface="Arial" pitchFamily="34" charset="0"/>
              </a:rPr>
              <a:pPr/>
              <a:t>Monday, January 28, 2013</a:t>
            </a:fld>
            <a:endParaRPr lang="en-US" dirty="0"/>
          </a:p>
        </p:txBody>
      </p:sp>
    </p:spTree>
    <p:extLst>
      <p:ext uri="{BB962C8B-B14F-4D97-AF65-F5344CB8AC3E}">
        <p14:creationId xmlns:p14="http://schemas.microsoft.com/office/powerpoint/2010/main" xmlns="" val="6410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ppt_x</p:attrName>
                                        </p:attrNameLst>
                                      </p:cBhvr>
                                      <p:tavLst>
                                        <p:tav tm="0">
                                          <p:val>
                                            <p:strVal val="#ppt_x-.2"/>
                                          </p:val>
                                        </p:tav>
                                        <p:tav tm="100000">
                                          <p:val>
                                            <p:strVal val="#ppt_x"/>
                                          </p:val>
                                        </p:tav>
                                      </p:tavLst>
                                    </p:anim>
                                    <p:anim calcmode="lin" valueType="num">
                                      <p:cBhvr>
                                        <p:cTn id="13"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nvSpPr>
        <p:spPr bwMode="auto">
          <a:xfrm>
            <a:off x="457200" y="6245225"/>
            <a:ext cx="2133600" cy="476250"/>
          </a:xfrm>
          <a:prstGeom prst="rect">
            <a:avLst/>
          </a:prstGeom>
          <a:noFill/>
          <a:ln>
            <a:miter lim="800000"/>
            <a:headEnd/>
            <a:tailEnd/>
          </a:ln>
        </p:spPr>
        <p:txBody>
          <a:bodyPr anchor="b"/>
          <a:lstStyle/>
          <a:p>
            <a:pPr>
              <a:defRPr/>
            </a:pPr>
            <a:fld id="{5B4419F6-C586-482D-AFCE-ED5794081002}" type="datetime2">
              <a:rPr lang="en-US" sz="1400">
                <a:solidFill>
                  <a:schemeClr val="accent1">
                    <a:lumMod val="20000"/>
                    <a:lumOff val="80000"/>
                  </a:schemeClr>
                </a:solidFill>
                <a:effectLst>
                  <a:outerShdw blurRad="38100" dist="38100" dir="2700000" algn="tl">
                    <a:srgbClr val="000000"/>
                  </a:outerShdw>
                </a:effectLst>
                <a:cs typeface="Arial" pitchFamily="34" charset="0"/>
              </a:rPr>
              <a:pPr>
                <a:defRPr/>
              </a:pPr>
              <a:t>Monday, January 28, 2013</a:t>
            </a:fld>
            <a:endParaRPr lang="en-US" sz="1400">
              <a:solidFill>
                <a:schemeClr val="accent1">
                  <a:lumMod val="20000"/>
                  <a:lumOff val="80000"/>
                </a:schemeClr>
              </a:solidFill>
              <a:effectLst>
                <a:outerShdw blurRad="38100" dist="38100" dir="2700000" algn="tl">
                  <a:srgbClr val="000000"/>
                </a:outerShdw>
              </a:effectLst>
              <a:cs typeface="Arial" pitchFamily="34" charset="0"/>
            </a:endParaRPr>
          </a:p>
        </p:txBody>
      </p:sp>
      <p:sp>
        <p:nvSpPr>
          <p:cNvPr id="6" name="Rectangle 2"/>
          <p:cNvSpPr>
            <a:spLocks noGrp="1" noChangeArrowheads="1"/>
          </p:cNvSpPr>
          <p:nvPr>
            <p:ph type="title"/>
          </p:nvPr>
        </p:nvSpPr>
        <p:spPr>
          <a:xfrm>
            <a:off x="323850" y="188913"/>
            <a:ext cx="3527425" cy="544512"/>
          </a:xfrm>
        </p:spPr>
        <p:txBody>
          <a:bodyPr anchor="ctr">
            <a:normAutofit fontScale="90000"/>
          </a:bodyPr>
          <a:lstStyle/>
          <a:p>
            <a:r>
              <a:rPr lang="en-US" sz="3400" b="1" u="sng" dirty="0">
                <a:effectLst>
                  <a:outerShdw blurRad="38100" dist="38100" dir="2700000" algn="tl">
                    <a:srgbClr val="C0C0C0"/>
                  </a:outerShdw>
                </a:effectLst>
                <a:latin typeface="+mn-lt"/>
              </a:rPr>
              <a:t>INDUCTOR:</a:t>
            </a:r>
          </a:p>
        </p:txBody>
      </p:sp>
      <p:sp>
        <p:nvSpPr>
          <p:cNvPr id="2" name="Footer Placeholder 1"/>
          <p:cNvSpPr>
            <a:spLocks noGrp="1"/>
          </p:cNvSpPr>
          <p:nvPr>
            <p:ph type="ftr" sz="quarter" idx="11"/>
          </p:nvPr>
        </p:nvSpPr>
        <p:spPr/>
        <p:txBody>
          <a:bodyPr/>
          <a:lstStyle/>
          <a:p>
            <a:r>
              <a:rPr lang="en-US" dirty="0" smtClean="0"/>
              <a:t>WINEYARD TECHNOLOGIES</a:t>
            </a:r>
            <a:endParaRPr lang="en-US" dirty="0"/>
          </a:p>
        </p:txBody>
      </p:sp>
      <p:sp>
        <p:nvSpPr>
          <p:cNvPr id="7" name="Rectangle 3"/>
          <p:cNvSpPr txBox="1">
            <a:spLocks noChangeArrowheads="1"/>
          </p:cNvSpPr>
          <p:nvPr/>
        </p:nvSpPr>
        <p:spPr>
          <a:xfrm>
            <a:off x="304800" y="914400"/>
            <a:ext cx="8229600" cy="4895850"/>
          </a:xfrm>
          <a:prstGeom prst="rect">
            <a:avLst/>
          </a:prstGeom>
        </p:spPr>
        <p:txBody>
          <a:bodyPr vert="horz">
            <a:noAutofit/>
          </a:bodyPr>
          <a:lstStyle/>
          <a:p>
            <a:pPr marL="548640" marR="0" lvl="0" indent="-411480" algn="l" defTabSz="914400" rtl="0" eaLnBrk="1" fontAlgn="auto" latinLnBrk="0" hangingPunct="1">
              <a:lnSpc>
                <a:spcPct val="90000"/>
              </a:lnSpc>
              <a:spcBef>
                <a:spcPct val="20000"/>
              </a:spcBef>
              <a:spcAft>
                <a:spcPts val="0"/>
              </a:spcAft>
              <a:buClr>
                <a:schemeClr val="tx1">
                  <a:shade val="95000"/>
                </a:schemeClr>
              </a:buClr>
              <a:buSzPct val="65000"/>
              <a:buFont typeface="Wingdings 2"/>
              <a:buChar char=""/>
              <a:tabLst/>
              <a:defRPr/>
            </a:pPr>
            <a:r>
              <a:rPr kumimoji="0" lang="en-US" sz="2800" b="0" i="0" u="none" strike="noStrike" kern="1200" cap="none" spc="0" normalizeH="0" baseline="0" noProof="0" dirty="0" smtClean="0">
                <a:ln>
                  <a:noFill/>
                </a:ln>
                <a:effectLst/>
                <a:uLnTx/>
                <a:uFillTx/>
                <a:latin typeface="Baskerville Old Face" pitchFamily="18" charset="0"/>
              </a:rPr>
              <a:t>An inductor or a reactor can store energy in a magnetic field created by the electric current passing through it. It is denoted in Henry. </a:t>
            </a:r>
          </a:p>
          <a:p>
            <a:pPr marL="548640" marR="0" lvl="0" indent="-411480" algn="l" defTabSz="914400" rtl="0" eaLnBrk="1" fontAlgn="auto" latinLnBrk="0" hangingPunct="1">
              <a:lnSpc>
                <a:spcPct val="90000"/>
              </a:lnSpc>
              <a:spcBef>
                <a:spcPct val="20000"/>
              </a:spcBef>
              <a:spcAft>
                <a:spcPts val="0"/>
              </a:spcAft>
              <a:buClr>
                <a:schemeClr val="tx1">
                  <a:shade val="95000"/>
                </a:schemeClr>
              </a:buClr>
              <a:buSzPct val="65000"/>
              <a:buFont typeface="Wingdings 2"/>
              <a:buChar char=""/>
              <a:tabLst/>
              <a:defRPr/>
            </a:pPr>
            <a:endParaRPr kumimoji="0" lang="en-US" sz="2800" b="0" i="0" u="none" strike="noStrike" kern="1200" cap="none" spc="0" normalizeH="0" baseline="0" noProof="0" dirty="0" smtClean="0">
              <a:ln>
                <a:noFill/>
              </a:ln>
              <a:effectLst/>
              <a:uLnTx/>
              <a:uFillTx/>
              <a:ea typeface="+mn-ea"/>
              <a:cs typeface="+mn-cs"/>
            </a:endParaRPr>
          </a:p>
          <a:p>
            <a:pPr marL="548640" marR="0" lvl="0" indent="-411480" algn="l" defTabSz="914400" rtl="0" eaLnBrk="1" fontAlgn="auto" latinLnBrk="0" hangingPunct="1">
              <a:lnSpc>
                <a:spcPct val="90000"/>
              </a:lnSpc>
              <a:spcBef>
                <a:spcPct val="20000"/>
              </a:spcBef>
              <a:spcAft>
                <a:spcPts val="0"/>
              </a:spcAft>
              <a:buClr>
                <a:schemeClr val="tx1">
                  <a:shade val="95000"/>
                </a:schemeClr>
              </a:buClr>
              <a:buSzPct val="65000"/>
              <a:buFont typeface="Wingdings 2"/>
              <a:buChar char=""/>
              <a:tabLst/>
              <a:defRPr/>
            </a:pPr>
            <a:endParaRPr kumimoji="0" lang="en-US" sz="2800" b="0" i="0" u="none" strike="noStrike" kern="1200" cap="none" spc="0" normalizeH="0" baseline="0" noProof="0" dirty="0" smtClean="0">
              <a:ln>
                <a:noFill/>
              </a:ln>
              <a:effectLst/>
              <a:uLnTx/>
              <a:uFillTx/>
              <a:ea typeface="+mn-ea"/>
              <a:cs typeface="+mn-cs"/>
            </a:endParaRPr>
          </a:p>
          <a:p>
            <a:pPr marL="548640" marR="0" lvl="0" indent="-411480" algn="l" defTabSz="914400" rtl="0" eaLnBrk="1" fontAlgn="auto" latinLnBrk="0" hangingPunct="1">
              <a:lnSpc>
                <a:spcPct val="90000"/>
              </a:lnSpc>
              <a:spcBef>
                <a:spcPct val="20000"/>
              </a:spcBef>
              <a:spcAft>
                <a:spcPts val="0"/>
              </a:spcAft>
              <a:buClr>
                <a:schemeClr val="tx1">
                  <a:shade val="95000"/>
                </a:schemeClr>
              </a:buClr>
              <a:buSzPct val="65000"/>
              <a:buFont typeface="Wingdings 2"/>
              <a:buChar char=""/>
              <a:tabLst/>
              <a:defRPr/>
            </a:pPr>
            <a:endParaRPr kumimoji="0" lang="en-US" sz="2800" b="0" i="0" u="none" strike="noStrike" kern="1200" cap="none" spc="0" normalizeH="0" baseline="0" noProof="0" dirty="0" smtClean="0">
              <a:ln>
                <a:noFill/>
              </a:ln>
              <a:effectLst/>
              <a:uLnTx/>
              <a:uFillTx/>
              <a:ea typeface="+mn-ea"/>
              <a:cs typeface="+mn-cs"/>
            </a:endParaRPr>
          </a:p>
          <a:p>
            <a:pPr marL="548640" marR="0" lvl="0" indent="-411480" algn="l" defTabSz="914400" rtl="0" eaLnBrk="1" fontAlgn="auto" latinLnBrk="0" hangingPunct="1">
              <a:lnSpc>
                <a:spcPct val="90000"/>
              </a:lnSpc>
              <a:spcBef>
                <a:spcPct val="20000"/>
              </a:spcBef>
              <a:spcAft>
                <a:spcPts val="0"/>
              </a:spcAft>
              <a:buClr>
                <a:schemeClr val="tx1">
                  <a:shade val="95000"/>
                </a:schemeClr>
              </a:buClr>
              <a:buSzPct val="65000"/>
              <a:buFont typeface="Wingdings 2"/>
              <a:buChar char=""/>
              <a:tabLst/>
              <a:defRPr/>
            </a:pPr>
            <a:endParaRPr kumimoji="0" lang="en-US" sz="2800" b="0" i="0" u="none" strike="noStrike" kern="1200" cap="none" spc="0" normalizeH="0" baseline="0" noProof="0" dirty="0" smtClean="0">
              <a:ln>
                <a:noFill/>
              </a:ln>
              <a:effectLst/>
              <a:uLnTx/>
              <a:uFillTx/>
              <a:ea typeface="+mn-ea"/>
              <a:cs typeface="+mn-cs"/>
            </a:endParaRPr>
          </a:p>
          <a:p>
            <a:pPr marL="548640" marR="0" lvl="0" indent="-411480" algn="l" defTabSz="914400" rtl="0" eaLnBrk="1" fontAlgn="auto" latinLnBrk="0" hangingPunct="1">
              <a:lnSpc>
                <a:spcPct val="90000"/>
              </a:lnSpc>
              <a:spcBef>
                <a:spcPct val="20000"/>
              </a:spcBef>
              <a:spcAft>
                <a:spcPts val="0"/>
              </a:spcAft>
              <a:buClr>
                <a:schemeClr val="tx1">
                  <a:shade val="95000"/>
                </a:schemeClr>
              </a:buClr>
              <a:buSzPct val="65000"/>
              <a:buFont typeface="Wingdings 2"/>
              <a:buChar char=""/>
              <a:tabLst/>
              <a:defRPr/>
            </a:pPr>
            <a:endParaRPr kumimoji="0" lang="en-US" sz="2800" b="0" i="0" u="none" strike="noStrike" kern="1200" cap="none" spc="0" normalizeH="0" baseline="0" noProof="0" dirty="0" smtClean="0">
              <a:ln>
                <a:noFill/>
              </a:ln>
              <a:effectLst/>
              <a:uLnTx/>
              <a:uFillTx/>
              <a:ea typeface="+mn-ea"/>
              <a:cs typeface="+mn-cs"/>
            </a:endParaRPr>
          </a:p>
          <a:p>
            <a:pPr marL="548640" marR="0" lvl="0" indent="-411480" algn="l" defTabSz="914400" rtl="0" eaLnBrk="1" fontAlgn="auto" latinLnBrk="0" hangingPunct="1">
              <a:lnSpc>
                <a:spcPct val="90000"/>
              </a:lnSpc>
              <a:spcBef>
                <a:spcPct val="20000"/>
              </a:spcBef>
              <a:spcAft>
                <a:spcPts val="0"/>
              </a:spcAft>
              <a:buClr>
                <a:schemeClr val="tx1">
                  <a:shade val="95000"/>
                </a:schemeClr>
              </a:buClr>
              <a:buSzPct val="65000"/>
              <a:buFont typeface="Wingdings 2"/>
              <a:buChar char=""/>
              <a:tabLst/>
              <a:defRPr/>
            </a:pPr>
            <a:r>
              <a:rPr kumimoji="0" lang="en-US" sz="2800" b="0" i="0" u="none" strike="noStrike" kern="1200" cap="none" spc="0" normalizeH="0" baseline="0" noProof="0" dirty="0" smtClean="0">
                <a:ln>
                  <a:noFill/>
                </a:ln>
                <a:effectLst/>
                <a:uLnTx/>
                <a:uFillTx/>
                <a:latin typeface="Baskerville Old Face" pitchFamily="18" charset="0"/>
              </a:rPr>
              <a:t>Typically an inductor is a conducting wire shaped as a coil, the loops helping to create a strong magnetic field inside the coil due to Faraday's Law of Induction.</a:t>
            </a:r>
            <a:endParaRPr kumimoji="0" lang="en-US" sz="2800" b="0" i="0" u="none" strike="noStrike" kern="1200" cap="none" spc="0" normalizeH="0" baseline="0" noProof="0" dirty="0">
              <a:ln>
                <a:noFill/>
              </a:ln>
              <a:effectLst/>
              <a:uLnTx/>
              <a:uFillTx/>
              <a:latin typeface="Baskerville Old Face" pitchFamily="18" charset="0"/>
            </a:endParaRPr>
          </a:p>
        </p:txBody>
      </p:sp>
      <p:pic>
        <p:nvPicPr>
          <p:cNvPr id="8" name="Picture 4" descr="180px-Choke_electronic_component_Epcos_2x47mH_600mA_common_m"/>
          <p:cNvPicPr>
            <a:picLocks noChangeAspect="1" noChangeArrowheads="1"/>
          </p:cNvPicPr>
          <p:nvPr/>
        </p:nvPicPr>
        <p:blipFill>
          <a:blip r:embed="rId2" cstate="print"/>
          <a:srcRect/>
          <a:stretch>
            <a:fillRect/>
          </a:stretch>
        </p:blipFill>
        <p:spPr bwMode="auto">
          <a:xfrm>
            <a:off x="457200" y="2286000"/>
            <a:ext cx="2232025" cy="1800225"/>
          </a:xfrm>
          <a:prstGeom prst="rect">
            <a:avLst/>
          </a:prstGeom>
          <a:noFill/>
          <a:ln w="9525">
            <a:noFill/>
            <a:miter lim="800000"/>
            <a:headEnd/>
            <a:tailEnd/>
          </a:ln>
        </p:spPr>
      </p:pic>
      <p:sp>
        <p:nvSpPr>
          <p:cNvPr id="9" name="Text Box 5"/>
          <p:cNvSpPr txBox="1">
            <a:spLocks noChangeArrowheads="1"/>
          </p:cNvSpPr>
          <p:nvPr/>
        </p:nvSpPr>
        <p:spPr bwMode="auto">
          <a:xfrm>
            <a:off x="2743200" y="2936875"/>
            <a:ext cx="6400800" cy="523220"/>
          </a:xfrm>
          <a:prstGeom prst="rect">
            <a:avLst/>
          </a:prstGeom>
          <a:noFill/>
          <a:ln w="9525">
            <a:noFill/>
            <a:miter lim="800000"/>
            <a:headEnd/>
            <a:tailEnd/>
          </a:ln>
        </p:spPr>
        <p:txBody>
          <a:bodyPr>
            <a:spAutoFit/>
          </a:bodyPr>
          <a:lstStyle/>
          <a:p>
            <a:r>
              <a:rPr lang="en-US" sz="2800" b="1" dirty="0">
                <a:latin typeface="Baskerville Old Face" pitchFamily="18" charset="0"/>
              </a:rPr>
              <a:t>Inductors blocks AC (changing) signals </a:t>
            </a:r>
          </a:p>
        </p:txBody>
      </p:sp>
      <p:sp>
        <p:nvSpPr>
          <p:cNvPr id="10" name="Rectangle 6"/>
          <p:cNvSpPr>
            <a:spLocks noChangeArrowheads="1"/>
          </p:cNvSpPr>
          <p:nvPr/>
        </p:nvSpPr>
        <p:spPr bwMode="auto">
          <a:xfrm>
            <a:off x="2743200" y="2073275"/>
            <a:ext cx="6096000" cy="523220"/>
          </a:xfrm>
          <a:prstGeom prst="rect">
            <a:avLst/>
          </a:prstGeom>
          <a:noFill/>
          <a:ln w="9525">
            <a:noFill/>
            <a:miter lim="800000"/>
            <a:headEnd/>
            <a:tailEnd/>
          </a:ln>
        </p:spPr>
        <p:txBody>
          <a:bodyPr anchor="ctr">
            <a:spAutoFit/>
          </a:bodyPr>
          <a:lstStyle/>
          <a:p>
            <a:r>
              <a:rPr lang="en-US" sz="2800" b="1" dirty="0">
                <a:latin typeface="Baskerville Old Face" pitchFamily="18" charset="0"/>
              </a:rPr>
              <a:t>Inductor easily pass DC (constant) signals</a:t>
            </a:r>
            <a:r>
              <a:rPr lang="en-US" sz="2800" dirty="0">
                <a:latin typeface="Baskerville Old Face" pitchFamily="18" charset="0"/>
              </a:rPr>
              <a:t> </a:t>
            </a:r>
          </a:p>
        </p:txBody>
      </p:sp>
      <p:sp>
        <p:nvSpPr>
          <p:cNvPr id="11" name="Isosceles Triangle 10">
            <a:hlinkClick r:id="rId3" action="ppaction://hlinkfile"/>
          </p:cNvPr>
          <p:cNvSpPr/>
          <p:nvPr/>
        </p:nvSpPr>
        <p:spPr>
          <a:xfrm>
            <a:off x="7848600" y="304800"/>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0716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9"/>
                                        </p:tgtEl>
                                        <p:attrNameLst>
                                          <p:attrName>ppt_y</p:attrName>
                                        </p:attrNameLst>
                                      </p:cBhvr>
                                      <p:tavLst>
                                        <p:tav tm="0">
                                          <p:val>
                                            <p:strVal val="#ppt_y"/>
                                          </p:val>
                                        </p:tav>
                                        <p:tav tm="100000">
                                          <p:val>
                                            <p:strVal val="#ppt_y"/>
                                          </p:val>
                                        </p:tav>
                                      </p:tavLst>
                                    </p:anim>
                                    <p:anim calcmode="lin" valueType="num">
                                      <p:cBhvr>
                                        <p:cTn id="1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nvSpPr>
        <p:spPr bwMode="auto">
          <a:xfrm>
            <a:off x="457200" y="6245225"/>
            <a:ext cx="2133600" cy="476250"/>
          </a:xfrm>
          <a:prstGeom prst="rect">
            <a:avLst/>
          </a:prstGeom>
          <a:noFill/>
          <a:ln>
            <a:miter lim="800000"/>
            <a:headEnd/>
            <a:tailEnd/>
          </a:ln>
        </p:spPr>
        <p:txBody>
          <a:bodyPr anchor="b"/>
          <a:lstStyle/>
          <a:p>
            <a:pPr>
              <a:defRPr/>
            </a:pPr>
            <a:fld id="{81D0F299-207B-4147-9381-434DC4C1C7BD}" type="datetime2">
              <a:rPr lang="en-US" sz="1400">
                <a:effectLst>
                  <a:outerShdw blurRad="38100" dist="38100" dir="2700000" algn="tl">
                    <a:srgbClr val="000000"/>
                  </a:outerShdw>
                </a:effectLst>
                <a:latin typeface="Arial" pitchFamily="34" charset="0"/>
                <a:cs typeface="Arial" pitchFamily="34" charset="0"/>
              </a:rPr>
              <a:pPr>
                <a:defRPr/>
              </a:pPr>
              <a:t>Monday, January 28, 2013</a:t>
            </a:fld>
            <a:endParaRPr lang="en-US" sz="1400">
              <a:effectLst>
                <a:outerShdw blurRad="38100" dist="38100" dir="2700000" algn="tl">
                  <a:srgbClr val="000000"/>
                </a:outerShdw>
              </a:effectLst>
              <a:latin typeface="Arial" pitchFamily="34" charset="0"/>
              <a:cs typeface="Arial" pitchFamily="34" charset="0"/>
            </a:endParaRPr>
          </a:p>
        </p:txBody>
      </p:sp>
      <p:sp>
        <p:nvSpPr>
          <p:cNvPr id="5" name="Footer Placeholder 4"/>
          <p:cNvSpPr txBox="1">
            <a:spLocks noGrp="1"/>
          </p:cNvSpPr>
          <p:nvPr/>
        </p:nvSpPr>
        <p:spPr bwMode="auto">
          <a:xfrm>
            <a:off x="3124200" y="6245225"/>
            <a:ext cx="2895600" cy="476250"/>
          </a:xfrm>
          <a:prstGeom prst="rect">
            <a:avLst/>
          </a:prstGeom>
          <a:noFill/>
          <a:ln>
            <a:miter lim="800000"/>
            <a:headEnd/>
            <a:tailEnd/>
          </a:ln>
        </p:spPr>
        <p:txBody>
          <a:bodyPr anchor="b"/>
          <a:lstStyle/>
          <a:p>
            <a:pPr algn="ctr">
              <a:defRPr/>
            </a:pPr>
            <a:r>
              <a:rPr lang="en-US" sz="1400">
                <a:effectLst>
                  <a:outerShdw blurRad="38100" dist="38100" dir="2700000" algn="tl">
                    <a:srgbClr val="000000"/>
                  </a:outerShdw>
                </a:effectLst>
                <a:latin typeface="Arial" pitchFamily="34" charset="0"/>
                <a:cs typeface="Arial" pitchFamily="34" charset="0"/>
              </a:rPr>
              <a:t>WineYard technologies</a:t>
            </a:r>
          </a:p>
        </p:txBody>
      </p:sp>
      <p:pic>
        <p:nvPicPr>
          <p:cNvPr id="6" name="Picture 2"/>
          <p:cNvPicPr>
            <a:picLocks noChangeAspect="1" noChangeArrowheads="1"/>
          </p:cNvPicPr>
          <p:nvPr/>
        </p:nvPicPr>
        <p:blipFill>
          <a:blip r:embed="rId2" cstate="print"/>
          <a:srcRect/>
          <a:stretch>
            <a:fillRect/>
          </a:stretch>
        </p:blipFill>
        <p:spPr bwMode="auto">
          <a:xfrm>
            <a:off x="1143000" y="914400"/>
            <a:ext cx="6858000" cy="4419600"/>
          </a:xfrm>
          <a:prstGeom prst="rect">
            <a:avLst/>
          </a:prstGeom>
          <a:solidFill>
            <a:schemeClr val="accent1"/>
          </a:solidFill>
          <a:ln w="9525">
            <a:noFill/>
            <a:miter lim="800000"/>
            <a:headEnd/>
            <a:tailEnd/>
          </a:ln>
        </p:spPr>
      </p:pic>
      <p:sp>
        <p:nvSpPr>
          <p:cNvPr id="7" name="Rectangle 11"/>
          <p:cNvSpPr>
            <a:spLocks noChangeArrowheads="1"/>
          </p:cNvSpPr>
          <p:nvPr/>
        </p:nvSpPr>
        <p:spPr bwMode="auto">
          <a:xfrm>
            <a:off x="395288" y="0"/>
            <a:ext cx="2876550" cy="641350"/>
          </a:xfrm>
          <a:prstGeom prst="rect">
            <a:avLst/>
          </a:prstGeom>
          <a:noFill/>
          <a:ln w="12700">
            <a:noFill/>
            <a:miter lim="800000"/>
            <a:headEnd type="none" w="sm" len="sm"/>
            <a:tailEnd type="none" w="sm" len="sm"/>
          </a:ln>
          <a:effectLst/>
        </p:spPr>
        <p:txBody>
          <a:bodyPr wrap="none">
            <a:spAutoFit/>
          </a:bodyPr>
          <a:lstStyle/>
          <a:p>
            <a:pPr eaLnBrk="0" hangingPunct="0">
              <a:defRPr/>
            </a:pPr>
            <a:r>
              <a:rPr lang="en-US" sz="3600" b="1" dirty="0">
                <a:effectLst>
                  <a:outerShdw blurRad="38100" dist="38100" dir="2700000" algn="tl">
                    <a:srgbClr val="000000">
                      <a:alpha val="43137"/>
                    </a:srgbClr>
                  </a:outerShdw>
                </a:effectLst>
                <a:latin typeface="Times New Roman" pitchFamily="18" charset="0"/>
                <a:cs typeface="Arial" pitchFamily="34" charset="0"/>
              </a:rPr>
              <a:t>Transformer:</a:t>
            </a:r>
          </a:p>
        </p:txBody>
      </p:sp>
    </p:spTree>
    <p:extLst>
      <p:ext uri="{BB962C8B-B14F-4D97-AF65-F5344CB8AC3E}">
        <p14:creationId xmlns:p14="http://schemas.microsoft.com/office/powerpoint/2010/main" xmlns="" val="34684431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txBox="1">
            <a:spLocks noGrp="1" noChangeArrowheads="1"/>
          </p:cNvSpPr>
          <p:nvPr/>
        </p:nvSpPr>
        <p:spPr bwMode="auto">
          <a:xfrm>
            <a:off x="3124200" y="6245225"/>
            <a:ext cx="2895600" cy="476250"/>
          </a:xfrm>
          <a:prstGeom prst="rect">
            <a:avLst/>
          </a:prstGeom>
          <a:noFill/>
          <a:ln>
            <a:miter lim="800000"/>
            <a:headEnd/>
            <a:tailEnd/>
          </a:ln>
        </p:spPr>
        <p:txBody>
          <a:bodyPr anchor="b"/>
          <a:lstStyle/>
          <a:p>
            <a:pPr algn="ctr">
              <a:defRPr/>
            </a:pPr>
            <a:r>
              <a:rPr lang="en-US" sz="1400">
                <a:effectLst>
                  <a:outerShdw blurRad="38100" dist="38100" dir="2700000" algn="tl">
                    <a:srgbClr val="000000"/>
                  </a:outerShdw>
                </a:effectLst>
                <a:latin typeface="Arial" pitchFamily="34" charset="0"/>
                <a:cs typeface="Arial" pitchFamily="34" charset="0"/>
              </a:rPr>
              <a:t>WineYard technologies</a:t>
            </a:r>
          </a:p>
        </p:txBody>
      </p:sp>
      <p:sp>
        <p:nvSpPr>
          <p:cNvPr id="5" name="Rectangle 7"/>
          <p:cNvSpPr txBox="1">
            <a:spLocks noGrp="1" noChangeArrowheads="1"/>
          </p:cNvSpPr>
          <p:nvPr/>
        </p:nvSpPr>
        <p:spPr bwMode="auto">
          <a:xfrm>
            <a:off x="457200" y="6245225"/>
            <a:ext cx="2133600" cy="476250"/>
          </a:xfrm>
          <a:prstGeom prst="rect">
            <a:avLst/>
          </a:prstGeom>
          <a:noFill/>
          <a:ln>
            <a:miter lim="800000"/>
            <a:headEnd/>
            <a:tailEnd/>
          </a:ln>
        </p:spPr>
        <p:txBody>
          <a:bodyPr anchor="b"/>
          <a:lstStyle/>
          <a:p>
            <a:pPr>
              <a:defRPr/>
            </a:pPr>
            <a:fld id="{D2BC688D-CC95-436B-A15C-50B9EEF99EA4}" type="datetime2">
              <a:rPr lang="en-US" sz="1400">
                <a:effectLst>
                  <a:outerShdw blurRad="38100" dist="38100" dir="2700000" algn="tl">
                    <a:srgbClr val="000000"/>
                  </a:outerShdw>
                </a:effectLst>
                <a:latin typeface="Arial" pitchFamily="34" charset="0"/>
                <a:cs typeface="Arial" pitchFamily="34" charset="0"/>
              </a:rPr>
              <a:pPr>
                <a:defRPr/>
              </a:pPr>
              <a:t>Monday, January 28, 2013</a:t>
            </a:fld>
            <a:endParaRPr lang="en-US" sz="1400">
              <a:effectLst>
                <a:outerShdw blurRad="38100" dist="38100" dir="2700000" algn="tl">
                  <a:srgbClr val="000000"/>
                </a:outerShdw>
              </a:effectLst>
              <a:latin typeface="Arial" pitchFamily="34" charset="0"/>
              <a:cs typeface="Arial" pitchFamily="34" charset="0"/>
            </a:endParaRPr>
          </a:p>
        </p:txBody>
      </p:sp>
      <p:sp>
        <p:nvSpPr>
          <p:cNvPr id="6" name="Text Box 3"/>
          <p:cNvSpPr txBox="1">
            <a:spLocks noChangeArrowheads="1"/>
          </p:cNvSpPr>
          <p:nvPr/>
        </p:nvSpPr>
        <p:spPr bwMode="auto">
          <a:xfrm>
            <a:off x="430213" y="476250"/>
            <a:ext cx="184731" cy="646331"/>
          </a:xfrm>
          <a:prstGeom prst="rect">
            <a:avLst/>
          </a:prstGeom>
          <a:noFill/>
          <a:ln w="76200" cmpd="tri">
            <a:noFill/>
            <a:prstDash val="lgDash"/>
            <a:miter lim="800000"/>
            <a:headEnd/>
            <a:tailEnd/>
          </a:ln>
        </p:spPr>
        <p:txBody>
          <a:bodyPr wrap="none">
            <a:spAutoFit/>
          </a:bodyPr>
          <a:lstStyle/>
          <a:p>
            <a:pPr algn="ctr"/>
            <a:endParaRPr lang="en-US" sz="3600" b="1" u="sng" dirty="0">
              <a:solidFill>
                <a:srgbClr val="333300"/>
              </a:solidFill>
              <a:latin typeface="Times New Roman" pitchFamily="18" charset="0"/>
            </a:endParaRPr>
          </a:p>
        </p:txBody>
      </p:sp>
      <p:sp>
        <p:nvSpPr>
          <p:cNvPr id="8" name="Rectangle 5"/>
          <p:cNvSpPr txBox="1">
            <a:spLocks noGrp="1" noChangeArrowheads="1"/>
          </p:cNvSpPr>
          <p:nvPr/>
        </p:nvSpPr>
        <p:spPr bwMode="auto">
          <a:xfrm>
            <a:off x="3124200" y="6245225"/>
            <a:ext cx="2895600" cy="476250"/>
          </a:xfrm>
          <a:prstGeom prst="rect">
            <a:avLst/>
          </a:prstGeom>
          <a:noFill/>
          <a:ln>
            <a:miter lim="800000"/>
            <a:headEnd/>
            <a:tailEnd/>
          </a:ln>
        </p:spPr>
        <p:txBody>
          <a:bodyPr anchor="b"/>
          <a:lstStyle/>
          <a:p>
            <a:pPr algn="ctr">
              <a:defRPr/>
            </a:pPr>
            <a:r>
              <a:rPr lang="en-US" sz="1400">
                <a:solidFill>
                  <a:schemeClr val="accent1">
                    <a:lumMod val="20000"/>
                    <a:lumOff val="80000"/>
                  </a:schemeClr>
                </a:solidFill>
                <a:effectLst>
                  <a:outerShdw blurRad="38100" dist="38100" dir="2700000" algn="tl">
                    <a:srgbClr val="000000"/>
                  </a:outerShdw>
                </a:effectLst>
                <a:latin typeface="Arial" pitchFamily="34" charset="0"/>
                <a:cs typeface="Arial" pitchFamily="34" charset="0"/>
              </a:rPr>
              <a:t>WineYard technologies</a:t>
            </a:r>
          </a:p>
        </p:txBody>
      </p:sp>
      <p:sp>
        <p:nvSpPr>
          <p:cNvPr id="9" name="Rectangle 7"/>
          <p:cNvSpPr txBox="1">
            <a:spLocks noGrp="1" noChangeArrowheads="1"/>
          </p:cNvSpPr>
          <p:nvPr/>
        </p:nvSpPr>
        <p:spPr bwMode="auto">
          <a:xfrm>
            <a:off x="457200" y="6245225"/>
            <a:ext cx="2133600" cy="476250"/>
          </a:xfrm>
          <a:prstGeom prst="rect">
            <a:avLst/>
          </a:prstGeom>
          <a:noFill/>
          <a:ln>
            <a:miter lim="800000"/>
            <a:headEnd/>
            <a:tailEnd/>
          </a:ln>
        </p:spPr>
        <p:txBody>
          <a:bodyPr anchor="b"/>
          <a:lstStyle/>
          <a:p>
            <a:pPr>
              <a:defRPr/>
            </a:pPr>
            <a:fld id="{D2BC688D-CC95-436B-A15C-50B9EEF99EA4}" type="datetime2">
              <a:rPr lang="en-US" sz="1400">
                <a:solidFill>
                  <a:schemeClr val="accent1">
                    <a:lumMod val="20000"/>
                    <a:lumOff val="80000"/>
                  </a:schemeClr>
                </a:solidFill>
                <a:effectLst>
                  <a:outerShdw blurRad="38100" dist="38100" dir="2700000" algn="tl">
                    <a:srgbClr val="000000"/>
                  </a:outerShdw>
                </a:effectLst>
                <a:latin typeface="Arial" pitchFamily="34" charset="0"/>
                <a:cs typeface="Arial" pitchFamily="34" charset="0"/>
              </a:rPr>
              <a:pPr>
                <a:defRPr/>
              </a:pPr>
              <a:t>Monday, January 28, 2013</a:t>
            </a:fld>
            <a:endParaRPr lang="en-US" sz="1400">
              <a:solidFill>
                <a:schemeClr val="accent1">
                  <a:lumMod val="20000"/>
                  <a:lumOff val="80000"/>
                </a:schemeClr>
              </a:solidFill>
              <a:effectLst>
                <a:outerShdw blurRad="38100" dist="38100" dir="2700000" algn="tl">
                  <a:srgbClr val="000000"/>
                </a:outerShdw>
              </a:effectLst>
              <a:latin typeface="Arial" pitchFamily="34" charset="0"/>
              <a:cs typeface="Arial" pitchFamily="34" charset="0"/>
            </a:endParaRPr>
          </a:p>
        </p:txBody>
      </p:sp>
      <p:sp>
        <p:nvSpPr>
          <p:cNvPr id="10" name="Text Box 3"/>
          <p:cNvSpPr txBox="1">
            <a:spLocks noChangeArrowheads="1"/>
          </p:cNvSpPr>
          <p:nvPr/>
        </p:nvSpPr>
        <p:spPr bwMode="auto">
          <a:xfrm>
            <a:off x="430213" y="476250"/>
            <a:ext cx="1835150" cy="641350"/>
          </a:xfrm>
          <a:prstGeom prst="rect">
            <a:avLst/>
          </a:prstGeom>
          <a:noFill/>
          <a:ln w="76200" cmpd="tri">
            <a:noFill/>
            <a:prstDash val="lgDash"/>
            <a:miter lim="800000"/>
            <a:headEnd/>
            <a:tailEnd/>
          </a:ln>
        </p:spPr>
        <p:txBody>
          <a:bodyPr wrap="none">
            <a:spAutoFit/>
          </a:bodyPr>
          <a:lstStyle/>
          <a:p>
            <a:pPr algn="ctr"/>
            <a:r>
              <a:rPr lang="en-US" sz="3600" b="1" dirty="0">
                <a:latin typeface="Baskerville Old Face" pitchFamily="18" charset="0"/>
              </a:rPr>
              <a:t>DIODE:</a:t>
            </a:r>
          </a:p>
        </p:txBody>
      </p:sp>
      <p:sp>
        <p:nvSpPr>
          <p:cNvPr id="11" name="Text Box 11"/>
          <p:cNvSpPr txBox="1">
            <a:spLocks noChangeArrowheads="1"/>
          </p:cNvSpPr>
          <p:nvPr/>
        </p:nvSpPr>
        <p:spPr bwMode="auto">
          <a:xfrm>
            <a:off x="395288" y="1557338"/>
            <a:ext cx="8280400" cy="353943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800" b="1" dirty="0">
                <a:latin typeface="Baskerville Old Face" pitchFamily="18" charset="0"/>
              </a:rPr>
              <a:t>A Diode is a two terminal electronic component that conducts electric current only in one direction.</a:t>
            </a:r>
          </a:p>
          <a:p>
            <a:pPr eaLnBrk="0" hangingPunct="0">
              <a:spcBef>
                <a:spcPct val="50000"/>
              </a:spcBef>
            </a:pPr>
            <a:r>
              <a:rPr lang="en-US" sz="2800" b="1" dirty="0">
                <a:latin typeface="Baskerville Old Face" pitchFamily="18" charset="0"/>
              </a:rPr>
              <a:t>Based on applications diodes are divided into two types</a:t>
            </a:r>
          </a:p>
          <a:p>
            <a:pPr eaLnBrk="0" hangingPunct="0">
              <a:spcBef>
                <a:spcPct val="50000"/>
              </a:spcBef>
            </a:pPr>
            <a:r>
              <a:rPr lang="en-US" sz="2800" b="1" dirty="0">
                <a:latin typeface="Baskerville Old Face" pitchFamily="18" charset="0"/>
              </a:rPr>
              <a:t>                    -&gt; PN junction </a:t>
            </a:r>
          </a:p>
          <a:p>
            <a:pPr eaLnBrk="0" hangingPunct="0">
              <a:spcBef>
                <a:spcPct val="50000"/>
              </a:spcBef>
            </a:pPr>
            <a:r>
              <a:rPr lang="en-US" sz="2800" b="1" dirty="0">
                <a:latin typeface="Baskerville Old Face" pitchFamily="18" charset="0"/>
              </a:rPr>
              <a:t>                    -&gt; ZENER diode</a:t>
            </a:r>
          </a:p>
          <a:p>
            <a:pPr eaLnBrk="0" hangingPunct="0">
              <a:spcBef>
                <a:spcPct val="50000"/>
              </a:spcBef>
            </a:pPr>
            <a:endParaRPr lang="en-US" sz="2800" b="1" dirty="0">
              <a:latin typeface="Times New Roman" pitchFamily="18" charset="0"/>
            </a:endParaRPr>
          </a:p>
        </p:txBody>
      </p:sp>
    </p:spTree>
    <p:extLst>
      <p:ext uri="{BB962C8B-B14F-4D97-AF65-F5344CB8AC3E}">
        <p14:creationId xmlns:p14="http://schemas.microsoft.com/office/powerpoint/2010/main" xmlns="" val="30685032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nvSpPr>
        <p:spPr bwMode="auto">
          <a:xfrm>
            <a:off x="457200" y="6245225"/>
            <a:ext cx="2133600" cy="476250"/>
          </a:xfrm>
          <a:prstGeom prst="rect">
            <a:avLst/>
          </a:prstGeom>
          <a:noFill/>
          <a:ln>
            <a:miter lim="800000"/>
            <a:headEnd/>
            <a:tailEnd/>
          </a:ln>
        </p:spPr>
        <p:txBody>
          <a:bodyPr anchor="b"/>
          <a:lstStyle/>
          <a:p>
            <a:pPr>
              <a:defRPr/>
            </a:pPr>
            <a:fld id="{AA30FFD3-EB84-447F-91DA-74B54DFBCA53}" type="datetime2">
              <a:rPr lang="en-US" sz="1400">
                <a:effectLst>
                  <a:outerShdw blurRad="38100" dist="38100" dir="2700000" algn="tl">
                    <a:srgbClr val="000000"/>
                  </a:outerShdw>
                </a:effectLst>
                <a:latin typeface="Arial" pitchFamily="34" charset="0"/>
                <a:cs typeface="Arial" pitchFamily="34" charset="0"/>
              </a:rPr>
              <a:pPr>
                <a:defRPr/>
              </a:pPr>
              <a:t>Monday, January 28, 2013</a:t>
            </a:fld>
            <a:endParaRPr lang="en-US" sz="1400">
              <a:effectLst>
                <a:outerShdw blurRad="38100" dist="38100" dir="2700000" algn="tl">
                  <a:srgbClr val="000000"/>
                </a:outerShdw>
              </a:effectLst>
              <a:latin typeface="Arial" pitchFamily="34" charset="0"/>
              <a:cs typeface="Arial" pitchFamily="34" charset="0"/>
            </a:endParaRPr>
          </a:p>
        </p:txBody>
      </p:sp>
      <p:sp>
        <p:nvSpPr>
          <p:cNvPr id="6" name="Rectangle 3"/>
          <p:cNvSpPr txBox="1">
            <a:spLocks noChangeArrowheads="1"/>
          </p:cNvSpPr>
          <p:nvPr/>
        </p:nvSpPr>
        <p:spPr>
          <a:xfrm>
            <a:off x="250825" y="476250"/>
            <a:ext cx="8229600" cy="5543550"/>
          </a:xfrm>
          <a:prstGeom prst="rect">
            <a:avLst/>
          </a:prstGeom>
        </p:spPr>
        <p:txBody>
          <a:bodyPr vert="horz">
            <a:normAutofit/>
          </a:bodyPr>
          <a:lstStyle/>
          <a:p>
            <a:pPr marL="548640" marR="0" lvl="0" indent="-411480" algn="l" defTabSz="914400" rtl="0" eaLnBrk="1" fontAlgn="auto" latinLnBrk="0" hangingPunct="1">
              <a:lnSpc>
                <a:spcPct val="100000"/>
              </a:lnSpc>
              <a:spcBef>
                <a:spcPct val="20000"/>
              </a:spcBef>
              <a:spcAft>
                <a:spcPts val="0"/>
              </a:spcAft>
              <a:buClr>
                <a:schemeClr val="tx1">
                  <a:shade val="95000"/>
                </a:schemeClr>
              </a:buClr>
              <a:buSzPct val="65000"/>
              <a:buFont typeface="Wingdings" pitchFamily="2" charset="2"/>
              <a:buNone/>
              <a:tabLst/>
              <a:defRPr/>
            </a:pPr>
            <a:r>
              <a:rPr kumimoji="0" lang="en-US" sz="3400" b="1" i="0" strike="noStrike" kern="1200" cap="none" spc="0" normalizeH="0" baseline="0" noProof="0" dirty="0" smtClean="0">
                <a:ln>
                  <a:noFill/>
                </a:ln>
                <a:effectLst/>
                <a:uLnTx/>
                <a:uFillTx/>
                <a:latin typeface="Times New Roman" pitchFamily="18" charset="0"/>
                <a:ea typeface="+mn-ea"/>
                <a:cs typeface="+mn-cs"/>
              </a:rPr>
              <a:t>PN junction diode:</a:t>
            </a:r>
          </a:p>
          <a:p>
            <a:pPr marL="548640" marR="0" lvl="0" indent="-411480" algn="l" defTabSz="914400" rtl="0" eaLnBrk="1" fontAlgn="auto" latinLnBrk="0" hangingPunct="1">
              <a:lnSpc>
                <a:spcPct val="100000"/>
              </a:lnSpc>
              <a:spcBef>
                <a:spcPct val="20000"/>
              </a:spcBef>
              <a:spcAft>
                <a:spcPts val="0"/>
              </a:spcAft>
              <a:buClr>
                <a:schemeClr val="tx1">
                  <a:shade val="95000"/>
                </a:schemeClr>
              </a:buClr>
              <a:buSzPct val="65000"/>
              <a:buFont typeface="Wingdings" pitchFamily="2" charset="2"/>
              <a:buNone/>
              <a:tabLst/>
              <a:defRPr/>
            </a:pPr>
            <a:r>
              <a:rPr kumimoji="0" lang="en-US" sz="2800" b="0" i="0" u="none" strike="noStrike" kern="1200" cap="none" spc="0" normalizeH="0" baseline="0" noProof="0" dirty="0" smtClean="0">
                <a:ln>
                  <a:noFill/>
                </a:ln>
                <a:effectLst/>
                <a:uLnTx/>
                <a:uFillTx/>
                <a:latin typeface="Times New Roman" pitchFamily="18" charset="0"/>
                <a:ea typeface="+mn-ea"/>
                <a:cs typeface="Times New Roman" pitchFamily="18" charset="0"/>
              </a:rPr>
              <a:t>            </a:t>
            </a:r>
            <a:r>
              <a:rPr kumimoji="0" lang="en-US" sz="2600" b="1" i="0" u="none" strike="noStrike" kern="1200" cap="none" spc="0" normalizeH="0" baseline="0" noProof="0" dirty="0" smtClean="0">
                <a:ln>
                  <a:noFill/>
                </a:ln>
                <a:effectLst/>
                <a:uLnTx/>
                <a:uFillTx/>
                <a:latin typeface="Times New Roman" pitchFamily="18" charset="0"/>
                <a:ea typeface="+mn-ea"/>
                <a:cs typeface="Times New Roman" pitchFamily="18" charset="0"/>
              </a:rPr>
              <a:t>The most common function of a diode is to allow an electric current in one direction (called the </a:t>
            </a:r>
            <a:r>
              <a:rPr kumimoji="0" lang="en-US" sz="2600" b="1" i="1" u="none" strike="noStrike" kern="1200" cap="none" spc="0" normalizeH="0" baseline="0" noProof="0" dirty="0" smtClean="0">
                <a:ln>
                  <a:noFill/>
                </a:ln>
                <a:effectLst/>
                <a:uLnTx/>
                <a:uFillTx/>
                <a:latin typeface="Times New Roman" pitchFamily="18" charset="0"/>
                <a:ea typeface="+mn-ea"/>
                <a:cs typeface="Times New Roman" pitchFamily="18" charset="0"/>
              </a:rPr>
              <a:t>forward</a:t>
            </a:r>
            <a:r>
              <a:rPr kumimoji="0" lang="en-US" sz="2600" b="1" i="0" u="none" strike="noStrike" kern="1200" cap="none" spc="0" normalizeH="0" baseline="0" noProof="0" dirty="0" smtClean="0">
                <a:ln>
                  <a:noFill/>
                </a:ln>
                <a:effectLst/>
                <a:uLnTx/>
                <a:uFillTx/>
                <a:latin typeface="Times New Roman" pitchFamily="18" charset="0"/>
                <a:ea typeface="+mn-ea"/>
                <a:cs typeface="Times New Roman" pitchFamily="18" charset="0"/>
              </a:rPr>
              <a:t> direction) while blocking current in the opposite direction (the </a:t>
            </a:r>
            <a:r>
              <a:rPr kumimoji="0" lang="en-US" sz="2600" b="1" i="1" u="none" strike="noStrike" kern="1200" cap="none" spc="0" normalizeH="0" baseline="0" noProof="0" dirty="0" smtClean="0">
                <a:ln>
                  <a:noFill/>
                </a:ln>
                <a:effectLst/>
                <a:uLnTx/>
                <a:uFillTx/>
                <a:latin typeface="Times New Roman" pitchFamily="18" charset="0"/>
                <a:ea typeface="+mn-ea"/>
                <a:cs typeface="Times New Roman" pitchFamily="18" charset="0"/>
              </a:rPr>
              <a:t>reverse</a:t>
            </a:r>
            <a:r>
              <a:rPr kumimoji="0" lang="en-US" sz="2600" b="1" i="0" u="none" strike="noStrike" kern="1200" cap="none" spc="0" normalizeH="0" baseline="0" noProof="0" dirty="0" smtClean="0">
                <a:ln>
                  <a:noFill/>
                </a:ln>
                <a:effectLst/>
                <a:uLnTx/>
                <a:uFillTx/>
                <a:latin typeface="Times New Roman" pitchFamily="18" charset="0"/>
                <a:ea typeface="+mn-ea"/>
                <a:cs typeface="Times New Roman" pitchFamily="18" charset="0"/>
              </a:rPr>
              <a:t> direction).</a:t>
            </a:r>
            <a:r>
              <a:rPr kumimoji="0" lang="en-US" sz="2600" b="1" i="0" u="none" strike="noStrike" kern="1200" cap="none" spc="0" normalizeH="0" baseline="0" noProof="0" dirty="0" smtClean="0">
                <a:ln>
                  <a:noFill/>
                </a:ln>
                <a:effectLst/>
                <a:uLnTx/>
                <a:uFillTx/>
                <a:latin typeface="Times New Roman" pitchFamily="18" charset="0"/>
                <a:ea typeface="+mn-ea"/>
                <a:cs typeface="+mn-cs"/>
              </a:rPr>
              <a:t> </a:t>
            </a:r>
          </a:p>
          <a:p>
            <a:pPr marL="548640" marR="0" lvl="0" indent="-411480" algn="l" defTabSz="914400" rtl="0" eaLnBrk="1" fontAlgn="auto" latinLnBrk="0" hangingPunct="1">
              <a:lnSpc>
                <a:spcPct val="100000"/>
              </a:lnSpc>
              <a:spcBef>
                <a:spcPct val="20000"/>
              </a:spcBef>
              <a:spcAft>
                <a:spcPts val="0"/>
              </a:spcAft>
              <a:buClr>
                <a:schemeClr val="tx1">
                  <a:shade val="95000"/>
                </a:schemeClr>
              </a:buClr>
              <a:buSzPct val="65000"/>
              <a:buFont typeface="Wingdings" pitchFamily="2" charset="2"/>
              <a:buNone/>
              <a:tabLst/>
              <a:defRPr/>
            </a:pPr>
            <a:endParaRPr kumimoji="0" lang="en-US" sz="2600" b="1" i="0" u="none" strike="noStrike" kern="1200" cap="none" spc="0" normalizeH="0" baseline="0" noProof="0" dirty="0">
              <a:ln>
                <a:noFill/>
              </a:ln>
              <a:effectLst/>
              <a:uLnTx/>
              <a:uFillTx/>
              <a:latin typeface="Times New Roman" pitchFamily="18" charset="0"/>
              <a:ea typeface="+mn-ea"/>
              <a:cs typeface="+mn-cs"/>
            </a:endParaRPr>
          </a:p>
        </p:txBody>
      </p:sp>
      <p:pic>
        <p:nvPicPr>
          <p:cNvPr id="7" name="Picture 6" descr="250px-Diode_3D_and_ckt"/>
          <p:cNvPicPr>
            <a:picLocks noChangeAspect="1" noChangeArrowheads="1"/>
          </p:cNvPicPr>
          <p:nvPr/>
        </p:nvPicPr>
        <p:blipFill>
          <a:blip r:embed="rId2" cstate="print"/>
          <a:srcRect/>
          <a:stretch>
            <a:fillRect/>
          </a:stretch>
        </p:blipFill>
        <p:spPr bwMode="auto">
          <a:xfrm>
            <a:off x="971550" y="3213100"/>
            <a:ext cx="7561263" cy="2879725"/>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WINEYARD TECHNOLOGIES</a:t>
            </a:r>
            <a:endParaRPr lang="en-US"/>
          </a:p>
        </p:txBody>
      </p:sp>
    </p:spTree>
    <p:extLst>
      <p:ext uri="{BB962C8B-B14F-4D97-AF65-F5344CB8AC3E}">
        <p14:creationId xmlns:p14="http://schemas.microsoft.com/office/powerpoint/2010/main" xmlns="" val="22463420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nvSpPr>
        <p:spPr bwMode="auto">
          <a:xfrm>
            <a:off x="457200" y="6245225"/>
            <a:ext cx="2133600" cy="476250"/>
          </a:xfrm>
          <a:prstGeom prst="rect">
            <a:avLst/>
          </a:prstGeom>
          <a:noFill/>
          <a:ln>
            <a:miter lim="800000"/>
            <a:headEnd/>
            <a:tailEnd/>
          </a:ln>
        </p:spPr>
        <p:txBody>
          <a:bodyPr anchor="b"/>
          <a:lstStyle/>
          <a:p>
            <a:pPr>
              <a:defRPr/>
            </a:pPr>
            <a:fld id="{196E5413-0645-44EB-87C1-0D6C4D85A85E}" type="datetime2">
              <a:rPr lang="en-US" sz="1400">
                <a:solidFill>
                  <a:schemeClr val="accent1">
                    <a:lumMod val="20000"/>
                    <a:lumOff val="80000"/>
                  </a:schemeClr>
                </a:solidFill>
                <a:effectLst>
                  <a:outerShdw blurRad="38100" dist="38100" dir="2700000" algn="tl">
                    <a:srgbClr val="000000"/>
                  </a:outerShdw>
                </a:effectLst>
                <a:latin typeface="Arial" pitchFamily="34" charset="0"/>
                <a:cs typeface="Arial" pitchFamily="34" charset="0"/>
              </a:rPr>
              <a:pPr>
                <a:defRPr/>
              </a:pPr>
              <a:t>Monday, January 28, 2013</a:t>
            </a:fld>
            <a:endParaRPr lang="en-US" sz="1400">
              <a:solidFill>
                <a:schemeClr val="accent1">
                  <a:lumMod val="20000"/>
                  <a:lumOff val="80000"/>
                </a:schemeClr>
              </a:solidFill>
              <a:effectLst>
                <a:outerShdw blurRad="38100" dist="38100" dir="2700000" algn="tl">
                  <a:srgbClr val="000000"/>
                </a:outerShdw>
              </a:effectLst>
              <a:latin typeface="Arial" pitchFamily="34" charset="0"/>
              <a:cs typeface="Arial" pitchFamily="34" charset="0"/>
            </a:endParaRPr>
          </a:p>
        </p:txBody>
      </p:sp>
      <p:sp>
        <p:nvSpPr>
          <p:cNvPr id="6" name="Rectangle 2"/>
          <p:cNvSpPr>
            <a:spLocks noGrp="1" noChangeArrowheads="1"/>
          </p:cNvSpPr>
          <p:nvPr>
            <p:ph type="title"/>
          </p:nvPr>
        </p:nvSpPr>
        <p:spPr>
          <a:xfrm>
            <a:off x="395288" y="188913"/>
            <a:ext cx="4392612" cy="976312"/>
          </a:xfrm>
        </p:spPr>
        <p:txBody>
          <a:bodyPr anchor="ctr"/>
          <a:lstStyle/>
          <a:p>
            <a:pPr algn="ctr"/>
            <a:r>
              <a:rPr lang="en-US" sz="3400" b="1" dirty="0">
                <a:effectLst>
                  <a:outerShdw blurRad="38100" dist="38100" dir="2700000" algn="tl">
                    <a:srgbClr val="C0C0C0"/>
                  </a:outerShdw>
                </a:effectLst>
                <a:latin typeface="Baskerville Old Face" pitchFamily="18" charset="0"/>
              </a:rPr>
              <a:t>ZENER  DIODE:</a:t>
            </a:r>
          </a:p>
        </p:txBody>
      </p:sp>
      <p:sp>
        <p:nvSpPr>
          <p:cNvPr id="2" name="Footer Placeholder 1"/>
          <p:cNvSpPr>
            <a:spLocks noGrp="1"/>
          </p:cNvSpPr>
          <p:nvPr>
            <p:ph type="ftr" sz="quarter" idx="11"/>
          </p:nvPr>
        </p:nvSpPr>
        <p:spPr/>
        <p:txBody>
          <a:bodyPr/>
          <a:lstStyle/>
          <a:p>
            <a:r>
              <a:rPr lang="en-US" smtClean="0"/>
              <a:t>WINEYARD TECHNOLOGIES</a:t>
            </a:r>
            <a:endParaRPr lang="en-US"/>
          </a:p>
        </p:txBody>
      </p:sp>
      <p:sp>
        <p:nvSpPr>
          <p:cNvPr id="7" name="Text Box 11"/>
          <p:cNvSpPr txBox="1">
            <a:spLocks noChangeArrowheads="1"/>
          </p:cNvSpPr>
          <p:nvPr/>
        </p:nvSpPr>
        <p:spPr bwMode="auto">
          <a:xfrm>
            <a:off x="250825" y="1412875"/>
            <a:ext cx="8893175" cy="1815882"/>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800" b="1" dirty="0">
                <a:latin typeface="Baskerville Old Face" pitchFamily="18" charset="0"/>
              </a:rPr>
              <a:t>A Zener diode is a type of diode that permits current in the forward direction like a normal diode, but also in the reverse direction if the voltage is larger than the breakdown voltage known as "Zener knee voltage" or "Zener voltage". </a:t>
            </a:r>
          </a:p>
        </p:txBody>
      </p:sp>
      <p:pic>
        <p:nvPicPr>
          <p:cNvPr id="8" name="Picture 12" descr="250px-Zener_diode_symbol"/>
          <p:cNvPicPr>
            <a:picLocks noChangeAspect="1" noChangeArrowheads="1"/>
          </p:cNvPicPr>
          <p:nvPr/>
        </p:nvPicPr>
        <p:blipFill>
          <a:blip r:embed="rId2" cstate="print"/>
          <a:srcRect/>
          <a:stretch>
            <a:fillRect/>
          </a:stretch>
        </p:blipFill>
        <p:spPr bwMode="auto">
          <a:xfrm>
            <a:off x="1331913" y="3716338"/>
            <a:ext cx="6192837" cy="2665412"/>
          </a:xfrm>
          <a:prstGeom prst="rect">
            <a:avLst/>
          </a:prstGeom>
          <a:noFill/>
          <a:ln w="9525">
            <a:noFill/>
            <a:miter lim="800000"/>
            <a:headEnd/>
            <a:tailEnd/>
          </a:ln>
        </p:spPr>
      </p:pic>
    </p:spTree>
    <p:extLst>
      <p:ext uri="{BB962C8B-B14F-4D97-AF65-F5344CB8AC3E}">
        <p14:creationId xmlns:p14="http://schemas.microsoft.com/office/powerpoint/2010/main" xmlns="" val="206214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set>
                                      <p:cBhvr>
                                        <p:cTn id="7" dur="455" fill="hold">
                                          <p:stCondLst>
                                            <p:cond delay="0"/>
                                          </p:stCondLst>
                                        </p:cTn>
                                        <p:tgtEl>
                                          <p:spTgt spid="6"/>
                                        </p:tgtEl>
                                        <p:attrNameLst>
                                          <p:attrName>style.rotation</p:attrName>
                                        </p:attrNameLst>
                                      </p:cBhvr>
                                      <p:to>
                                        <p:strVal val="-45.0"/>
                                      </p:to>
                                    </p:set>
                                    <p:anim calcmode="lin" valueType="num">
                                      <p:cBhvr>
                                        <p:cTn id="8" dur="455" fill="hold">
                                          <p:stCondLst>
                                            <p:cond delay="455"/>
                                          </p:stCondLst>
                                        </p:cTn>
                                        <p:tgtEl>
                                          <p:spTgt spid="6"/>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6"/>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6"/>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6"/>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C:\Users\Wineyard\Desktop\VIJAY PPTS\720px-Systems_Development_Life_Cycle (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609600"/>
            <a:ext cx="8610600" cy="5867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228490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nvSpPr>
        <p:spPr bwMode="auto">
          <a:xfrm>
            <a:off x="457200" y="6245225"/>
            <a:ext cx="2133600" cy="476250"/>
          </a:xfrm>
          <a:prstGeom prst="rect">
            <a:avLst/>
          </a:prstGeom>
          <a:noFill/>
          <a:ln>
            <a:miter lim="800000"/>
            <a:headEnd/>
            <a:tailEnd/>
          </a:ln>
        </p:spPr>
        <p:txBody>
          <a:bodyPr anchor="b"/>
          <a:lstStyle/>
          <a:p>
            <a:pPr>
              <a:defRPr/>
            </a:pPr>
            <a:fld id="{E669BB31-703F-468A-94FC-857F104CB9C8}" type="datetime2">
              <a:rPr lang="en-US" sz="1400">
                <a:latin typeface="Arial" pitchFamily="34" charset="0"/>
                <a:cs typeface="Arial" pitchFamily="34" charset="0"/>
              </a:rPr>
              <a:pPr>
                <a:defRPr/>
              </a:pPr>
              <a:t>Monday, January 28, 2013</a:t>
            </a:fld>
            <a:endParaRPr lang="en-US" sz="1400">
              <a:latin typeface="Arial" pitchFamily="34" charset="0"/>
              <a:cs typeface="Arial" pitchFamily="34" charset="0"/>
            </a:endParaRPr>
          </a:p>
        </p:txBody>
      </p:sp>
      <p:sp>
        <p:nvSpPr>
          <p:cNvPr id="6" name="Rectangle 2"/>
          <p:cNvSpPr>
            <a:spLocks noGrp="1" noChangeArrowheads="1"/>
          </p:cNvSpPr>
          <p:nvPr>
            <p:ph type="title"/>
          </p:nvPr>
        </p:nvSpPr>
        <p:spPr>
          <a:xfrm>
            <a:off x="250825" y="404813"/>
            <a:ext cx="8362950" cy="2636837"/>
          </a:xfrm>
        </p:spPr>
        <p:txBody>
          <a:bodyPr anchor="ctr">
            <a:normAutofit/>
          </a:bodyPr>
          <a:lstStyle/>
          <a:p>
            <a:r>
              <a:rPr lang="en-US" sz="3400" b="1" dirty="0">
                <a:solidFill>
                  <a:schemeClr val="tx1"/>
                </a:solidFill>
                <a:effectLst/>
                <a:latin typeface="Baskerville Old Face" pitchFamily="18" charset="0"/>
                <a:cs typeface="Times New Roman" pitchFamily="18" charset="0"/>
              </a:rPr>
              <a:t>LIGHT  EMITTING  DIODE  (LED)</a:t>
            </a:r>
            <a:br>
              <a:rPr lang="en-US" sz="3400" b="1" dirty="0">
                <a:solidFill>
                  <a:schemeClr val="tx1"/>
                </a:solidFill>
                <a:effectLst/>
                <a:latin typeface="Baskerville Old Face" pitchFamily="18" charset="0"/>
                <a:cs typeface="Times New Roman" pitchFamily="18" charset="0"/>
              </a:rPr>
            </a:br>
            <a:r>
              <a:rPr lang="en-US" sz="3400" dirty="0">
                <a:solidFill>
                  <a:schemeClr val="tx1"/>
                </a:solidFill>
                <a:effectLst/>
                <a:latin typeface="Baskerville Old Face" pitchFamily="18" charset="0"/>
              </a:rPr>
              <a:t/>
            </a:r>
            <a:br>
              <a:rPr lang="en-US" sz="3400" dirty="0">
                <a:solidFill>
                  <a:schemeClr val="tx1"/>
                </a:solidFill>
                <a:effectLst/>
                <a:latin typeface="Baskerville Old Face" pitchFamily="18" charset="0"/>
              </a:rPr>
            </a:br>
            <a:r>
              <a:rPr lang="en-US" sz="2500" b="1" dirty="0">
                <a:solidFill>
                  <a:schemeClr val="tx1"/>
                </a:solidFill>
                <a:effectLst/>
                <a:latin typeface="Baskerville Old Face" pitchFamily="18" charset="0"/>
                <a:cs typeface="Times New Roman" pitchFamily="18" charset="0"/>
              </a:rPr>
              <a:t>A light-emitting diode (LED) is a semiconductor light source. LED’s are used as indicator lamps in many devices, and are increasingly used for lighting.</a:t>
            </a:r>
            <a:r>
              <a:rPr lang="en-US" sz="1900" dirty="0">
                <a:solidFill>
                  <a:schemeClr val="tx1"/>
                </a:solidFill>
                <a:effectLst/>
                <a:latin typeface="Baskerville Old Face" pitchFamily="18" charset="0"/>
              </a:rPr>
              <a:t> </a:t>
            </a:r>
            <a:endParaRPr lang="en-US" dirty="0">
              <a:solidFill>
                <a:schemeClr val="tx1"/>
              </a:solidFill>
              <a:effectLst/>
              <a:latin typeface="Baskerville Old Face" pitchFamily="18" charset="0"/>
            </a:endParaRPr>
          </a:p>
        </p:txBody>
      </p:sp>
      <p:sp>
        <p:nvSpPr>
          <p:cNvPr id="2" name="Footer Placeholder 1"/>
          <p:cNvSpPr>
            <a:spLocks noGrp="1"/>
          </p:cNvSpPr>
          <p:nvPr>
            <p:ph type="ftr" sz="quarter" idx="11"/>
          </p:nvPr>
        </p:nvSpPr>
        <p:spPr/>
        <p:txBody>
          <a:bodyPr/>
          <a:lstStyle/>
          <a:p>
            <a:r>
              <a:rPr lang="en-US" smtClean="0"/>
              <a:t>WINEYARD TECHNOLOGIES</a:t>
            </a:r>
            <a:endParaRPr lang="en-US" dirty="0"/>
          </a:p>
        </p:txBody>
      </p:sp>
      <p:pic>
        <p:nvPicPr>
          <p:cNvPr id="7" name="Picture 4" descr="LED circuit symbol"/>
          <p:cNvPicPr>
            <a:picLocks noChangeAspect="1" noChangeArrowheads="1"/>
          </p:cNvPicPr>
          <p:nvPr/>
        </p:nvPicPr>
        <p:blipFill>
          <a:blip r:embed="rId2" cstate="print"/>
          <a:srcRect/>
          <a:stretch>
            <a:fillRect/>
          </a:stretch>
        </p:blipFill>
        <p:spPr bwMode="auto">
          <a:xfrm>
            <a:off x="611188" y="3068638"/>
            <a:ext cx="923925" cy="2667000"/>
          </a:xfrm>
          <a:prstGeom prst="rect">
            <a:avLst/>
          </a:prstGeom>
          <a:noFill/>
          <a:ln w="9525">
            <a:noFill/>
            <a:miter lim="800000"/>
            <a:headEnd/>
            <a:tailEnd/>
          </a:ln>
        </p:spPr>
      </p:pic>
      <p:pic>
        <p:nvPicPr>
          <p:cNvPr id="8" name="Picture 5" descr="LED connections"/>
          <p:cNvPicPr>
            <a:picLocks noChangeAspect="1" noChangeArrowheads="1"/>
          </p:cNvPicPr>
          <p:nvPr/>
        </p:nvPicPr>
        <p:blipFill>
          <a:blip r:embed="rId3" cstate="print"/>
          <a:srcRect/>
          <a:stretch>
            <a:fillRect/>
          </a:stretch>
        </p:blipFill>
        <p:spPr bwMode="auto">
          <a:xfrm>
            <a:off x="5364163" y="3213100"/>
            <a:ext cx="3581400" cy="2057400"/>
          </a:xfrm>
          <a:prstGeom prst="rect">
            <a:avLst/>
          </a:prstGeom>
          <a:noFill/>
          <a:ln w="9525">
            <a:noFill/>
            <a:miter lim="800000"/>
            <a:headEnd/>
            <a:tailEnd/>
          </a:ln>
        </p:spPr>
      </p:pic>
      <p:pic>
        <p:nvPicPr>
          <p:cNvPr id="9" name="Picture 14" descr="225px-RBG-LED"/>
          <p:cNvPicPr>
            <a:picLocks noChangeAspect="1" noChangeArrowheads="1"/>
          </p:cNvPicPr>
          <p:nvPr/>
        </p:nvPicPr>
        <p:blipFill>
          <a:blip r:embed="rId4" cstate="print"/>
          <a:srcRect/>
          <a:stretch>
            <a:fillRect/>
          </a:stretch>
        </p:blipFill>
        <p:spPr bwMode="auto">
          <a:xfrm>
            <a:off x="1979613" y="3068638"/>
            <a:ext cx="3313112" cy="2984500"/>
          </a:xfrm>
          <a:prstGeom prst="rect">
            <a:avLst/>
          </a:prstGeom>
          <a:noFill/>
          <a:ln w="9525">
            <a:noFill/>
            <a:miter lim="800000"/>
            <a:headEnd/>
            <a:tailEnd/>
          </a:ln>
        </p:spPr>
      </p:pic>
      <p:sp>
        <p:nvSpPr>
          <p:cNvPr id="10" name="Text Box 15"/>
          <p:cNvSpPr txBox="1">
            <a:spLocks noChangeArrowheads="1"/>
          </p:cNvSpPr>
          <p:nvPr/>
        </p:nvSpPr>
        <p:spPr bwMode="auto">
          <a:xfrm>
            <a:off x="1187450" y="3068638"/>
            <a:ext cx="360363" cy="366712"/>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b="1">
                <a:latin typeface="Tahoma" pitchFamily="34" charset="0"/>
              </a:rPr>
              <a:t>k</a:t>
            </a:r>
            <a:r>
              <a:rPr lang="en-US">
                <a:latin typeface="Tahoma" pitchFamily="34" charset="0"/>
              </a:rPr>
              <a:t> </a:t>
            </a:r>
          </a:p>
        </p:txBody>
      </p:sp>
      <p:sp>
        <p:nvSpPr>
          <p:cNvPr id="11" name="Text Box 16"/>
          <p:cNvSpPr txBox="1">
            <a:spLocks noChangeArrowheads="1"/>
          </p:cNvSpPr>
          <p:nvPr/>
        </p:nvSpPr>
        <p:spPr bwMode="auto">
          <a:xfrm>
            <a:off x="1187450" y="5445125"/>
            <a:ext cx="503238" cy="366713"/>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b="1">
                <a:latin typeface="Tahoma" pitchFamily="34" charset="0"/>
              </a:rPr>
              <a:t>A</a:t>
            </a:r>
          </a:p>
        </p:txBody>
      </p:sp>
    </p:spTree>
    <p:extLst>
      <p:ext uri="{BB962C8B-B14F-4D97-AF65-F5344CB8AC3E}">
        <p14:creationId xmlns:p14="http://schemas.microsoft.com/office/powerpoint/2010/main" xmlns="" val="161664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100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1000"/>
                                        <p:tgtEl>
                                          <p:spTgt spid="6"/>
                                        </p:tgtEl>
                                        <p:attrNameLst>
                                          <p:attrName>fillcolor</p:attrName>
                                        </p:attrNameLst>
                                      </p:cBhvr>
                                      <p:tavLst>
                                        <p:tav tm="0">
                                          <p:val>
                                            <p:clrVal>
                                              <a:schemeClr val="accent2"/>
                                            </p:clrVal>
                                          </p:val>
                                        </p:tav>
                                        <p:tav tm="50000">
                                          <p:val>
                                            <p:clrVal>
                                              <a:schemeClr val="hlink"/>
                                            </p:clrVal>
                                          </p:val>
                                        </p:tav>
                                      </p:tavLst>
                                    </p:anim>
                                    <p:set>
                                      <p:cBhvr>
                                        <p:cTn id="9" dur="1000"/>
                                        <p:tgtEl>
                                          <p:spTgt spid="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1"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4)">
                                      <p:cBhvr>
                                        <p:cTn id="14" dur="2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35"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anim calcmode="lin" valueType="num">
                                      <p:cBhvr>
                                        <p:cTn id="20" dur="2000" fill="hold"/>
                                        <p:tgtEl>
                                          <p:spTgt spid="7"/>
                                        </p:tgtEl>
                                        <p:attrNameLst>
                                          <p:attrName>style.rotation</p:attrName>
                                        </p:attrNameLst>
                                      </p:cBhvr>
                                      <p:tavLst>
                                        <p:tav tm="0">
                                          <p:val>
                                            <p:fltVal val="720"/>
                                          </p:val>
                                        </p:tav>
                                        <p:tav tm="100000">
                                          <p:val>
                                            <p:fltVal val="0"/>
                                          </p:val>
                                        </p:tav>
                                      </p:tavLst>
                                    </p:anim>
                                    <p:anim calcmode="lin" valueType="num">
                                      <p:cBhvr>
                                        <p:cTn id="21" dur="2000" fill="hold"/>
                                        <p:tgtEl>
                                          <p:spTgt spid="7"/>
                                        </p:tgtEl>
                                        <p:attrNameLst>
                                          <p:attrName>ppt_h</p:attrName>
                                        </p:attrNameLst>
                                      </p:cBhvr>
                                      <p:tavLst>
                                        <p:tav tm="0">
                                          <p:val>
                                            <p:fltVal val="0"/>
                                          </p:val>
                                        </p:tav>
                                        <p:tav tm="100000">
                                          <p:val>
                                            <p:strVal val="#ppt_h"/>
                                          </p:val>
                                        </p:tav>
                                      </p:tavLst>
                                    </p:anim>
                                    <p:anim calcmode="lin" valueType="num">
                                      <p:cBhvr>
                                        <p:cTn id="22" dur="2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MA\Desktop\kit photos\break out boards\8 LED\8-LED.jpg"/>
          <p:cNvPicPr>
            <a:picLocks noChangeAspect="1" noChangeArrowheads="1"/>
          </p:cNvPicPr>
          <p:nvPr/>
        </p:nvPicPr>
        <p:blipFill>
          <a:blip r:embed="rId2" cstate="print"/>
          <a:srcRect/>
          <a:stretch>
            <a:fillRect/>
          </a:stretch>
        </p:blipFill>
        <p:spPr bwMode="auto">
          <a:xfrm>
            <a:off x="0" y="-200024"/>
            <a:ext cx="9419026" cy="7058024"/>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277813"/>
            <a:ext cx="8229600" cy="1139825"/>
          </a:xfrm>
        </p:spPr>
        <p:txBody>
          <a:bodyPr/>
          <a:lstStyle/>
          <a:p>
            <a:r>
              <a:rPr lang="en-US" dirty="0">
                <a:latin typeface="Baskerville Old Face" pitchFamily="18" charset="0"/>
              </a:rPr>
              <a:t>Materials Used in LED’s</a:t>
            </a:r>
          </a:p>
        </p:txBody>
      </p:sp>
      <p:sp>
        <p:nvSpPr>
          <p:cNvPr id="2" name="Footer Placeholder 1"/>
          <p:cNvSpPr>
            <a:spLocks noGrp="1"/>
          </p:cNvSpPr>
          <p:nvPr>
            <p:ph type="ftr" sz="quarter" idx="11"/>
          </p:nvPr>
        </p:nvSpPr>
        <p:spPr/>
        <p:txBody>
          <a:bodyPr/>
          <a:lstStyle/>
          <a:p>
            <a:r>
              <a:rPr lang="en-US" smtClean="0"/>
              <a:t>WINEYARD TECHNOLOGIES</a:t>
            </a:r>
            <a:endParaRPr lang="en-US"/>
          </a:p>
        </p:txBody>
      </p:sp>
      <p:sp>
        <p:nvSpPr>
          <p:cNvPr id="5" name="Rectangle 3"/>
          <p:cNvSpPr txBox="1">
            <a:spLocks noChangeArrowheads="1"/>
          </p:cNvSpPr>
          <p:nvPr/>
        </p:nvSpPr>
        <p:spPr>
          <a:xfrm>
            <a:off x="457200" y="1600200"/>
            <a:ext cx="8229600" cy="4530725"/>
          </a:xfrm>
          <a:prstGeom prst="rect">
            <a:avLst/>
          </a:prstGeom>
        </p:spPr>
        <p:txBody>
          <a:bodyPr vert="horz">
            <a:normAutofit/>
          </a:bodyPr>
          <a:lstStyle/>
          <a:p>
            <a:pPr marL="548640" marR="0" lvl="0" indent="-411480" algn="l" defTabSz="914400" rtl="0" eaLnBrk="1" fontAlgn="auto" latinLnBrk="0" hangingPunct="1">
              <a:lnSpc>
                <a:spcPct val="100000"/>
              </a:lnSpc>
              <a:spcBef>
                <a:spcPct val="20000"/>
              </a:spcBef>
              <a:spcAft>
                <a:spcPts val="0"/>
              </a:spcAft>
              <a:buClr>
                <a:schemeClr val="tx1">
                  <a:shade val="95000"/>
                </a:schemeClr>
              </a:buClr>
              <a:buSzPct val="65000"/>
              <a:buFont typeface="Wingdings 2"/>
              <a:buChar char=""/>
              <a:tabLst/>
              <a:defRPr/>
            </a:pPr>
            <a:r>
              <a:rPr kumimoji="0" lang="en-US" sz="2800" b="0" i="0" u="none" strike="noStrike" kern="1200" cap="none" spc="0" normalizeH="0" baseline="0" noProof="0" dirty="0" smtClean="0">
                <a:ln>
                  <a:noFill/>
                </a:ln>
                <a:solidFill>
                  <a:schemeClr val="tx1"/>
                </a:solidFill>
                <a:effectLst/>
                <a:uLnTx/>
                <a:uFillTx/>
                <a:latin typeface="Baskerville Old Face" pitchFamily="18" charset="0"/>
              </a:rPr>
              <a:t>The materials used in LED’s are the mixtures of </a:t>
            </a:r>
            <a:r>
              <a:rPr kumimoji="0" lang="en-US" sz="2800" b="0" i="0" u="none" strike="noStrike" kern="1200" cap="none" spc="0" normalizeH="0" baseline="0" noProof="0" dirty="0" err="1" smtClean="0">
                <a:ln>
                  <a:noFill/>
                </a:ln>
                <a:solidFill>
                  <a:schemeClr val="tx1"/>
                </a:solidFill>
                <a:effectLst/>
                <a:uLnTx/>
                <a:uFillTx/>
                <a:latin typeface="Baskerville Old Face" pitchFamily="18" charset="0"/>
              </a:rPr>
              <a:t>Galium</a:t>
            </a:r>
            <a:r>
              <a:rPr kumimoji="0" lang="en-US" sz="2800" b="0" i="0" u="none" strike="noStrike" kern="1200" cap="none" spc="0" normalizeH="0" baseline="0" noProof="0" dirty="0" smtClean="0">
                <a:ln>
                  <a:noFill/>
                </a:ln>
                <a:solidFill>
                  <a:schemeClr val="tx1"/>
                </a:solidFill>
                <a:effectLst/>
                <a:uLnTx/>
                <a:uFillTx/>
                <a:latin typeface="Baskerville Old Face" pitchFamily="18" charset="0"/>
              </a:rPr>
              <a:t> (</a:t>
            </a:r>
            <a:r>
              <a:rPr kumimoji="0" lang="en-US" sz="2800" b="0" i="0" u="none" strike="noStrike" kern="1200" cap="none" spc="0" normalizeH="0" baseline="0" noProof="0" dirty="0" err="1" smtClean="0">
                <a:ln>
                  <a:noFill/>
                </a:ln>
                <a:solidFill>
                  <a:schemeClr val="tx1"/>
                </a:solidFill>
                <a:effectLst/>
                <a:uLnTx/>
                <a:uFillTx/>
                <a:latin typeface="Baskerville Old Face" pitchFamily="18" charset="0"/>
              </a:rPr>
              <a:t>Ga</a:t>
            </a:r>
            <a:r>
              <a:rPr kumimoji="0" lang="en-US" sz="2800" b="0" i="0" u="none" strike="noStrike" kern="1200" cap="none" spc="0" normalizeH="0" baseline="0" noProof="0" dirty="0" smtClean="0">
                <a:ln>
                  <a:noFill/>
                </a:ln>
                <a:solidFill>
                  <a:schemeClr val="tx1"/>
                </a:solidFill>
                <a:effectLst/>
                <a:uLnTx/>
                <a:uFillTx/>
                <a:latin typeface="Baskerville Old Face" pitchFamily="18" charset="0"/>
              </a:rPr>
              <a:t>), </a:t>
            </a:r>
            <a:r>
              <a:rPr kumimoji="0" lang="en-US" sz="2800" b="0" i="0" u="none" strike="noStrike" kern="1200" cap="none" spc="0" normalizeH="0" baseline="0" noProof="0" dirty="0" err="1" smtClean="0">
                <a:ln>
                  <a:noFill/>
                </a:ln>
                <a:solidFill>
                  <a:schemeClr val="tx1"/>
                </a:solidFill>
                <a:effectLst/>
                <a:uLnTx/>
                <a:uFillTx/>
                <a:latin typeface="Baskerville Old Face" pitchFamily="18" charset="0"/>
              </a:rPr>
              <a:t>Arsinide</a:t>
            </a:r>
            <a:r>
              <a:rPr kumimoji="0" lang="en-US" sz="2800" b="0" i="0" u="none" strike="noStrike" kern="1200" cap="none" spc="0" normalizeH="0" baseline="0" noProof="0" dirty="0" smtClean="0">
                <a:ln>
                  <a:noFill/>
                </a:ln>
                <a:solidFill>
                  <a:schemeClr val="tx1"/>
                </a:solidFill>
                <a:effectLst/>
                <a:uLnTx/>
                <a:uFillTx/>
                <a:latin typeface="Baskerville Old Face" pitchFamily="18" charset="0"/>
              </a:rPr>
              <a:t> (As), Phosphorous (P).</a:t>
            </a:r>
          </a:p>
          <a:p>
            <a:pPr marL="868680" marR="0" lvl="1" indent="-283464" algn="l" defTabSz="914400" rtl="0" eaLnBrk="1" fontAlgn="auto" latinLnBrk="0" hangingPunct="1">
              <a:lnSpc>
                <a:spcPct val="100000"/>
              </a:lnSpc>
              <a:spcBef>
                <a:spcPct val="20000"/>
              </a:spcBef>
              <a:spcAft>
                <a:spcPts val="0"/>
              </a:spcAft>
              <a:buClr>
                <a:schemeClr val="tx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Baskerville Old Face" pitchFamily="18" charset="0"/>
              </a:rPr>
              <a:t>The materials include-&gt;&gt;&gt;&gt;</a:t>
            </a:r>
            <a:r>
              <a:rPr kumimoji="0" lang="en-US" sz="2400" b="0" i="0" u="none" strike="noStrike" kern="1200" cap="none" spc="0" normalizeH="0" baseline="0" noProof="0" dirty="0" err="1" smtClean="0">
                <a:ln>
                  <a:noFill/>
                </a:ln>
                <a:solidFill>
                  <a:schemeClr val="tx1"/>
                </a:solidFill>
                <a:effectLst/>
                <a:uLnTx/>
                <a:uFillTx/>
                <a:latin typeface="Baskerville Old Face" pitchFamily="18" charset="0"/>
              </a:rPr>
              <a:t>GaAs</a:t>
            </a:r>
            <a:r>
              <a:rPr kumimoji="0" lang="en-US" sz="2400" b="0" i="0" u="none" strike="noStrike" kern="1200" cap="none" spc="0" normalizeH="0" baseline="0" noProof="0" dirty="0" smtClean="0">
                <a:ln>
                  <a:noFill/>
                </a:ln>
                <a:solidFill>
                  <a:schemeClr val="tx1"/>
                </a:solidFill>
                <a:effectLst/>
                <a:uLnTx/>
                <a:uFillTx/>
                <a:latin typeface="Baskerville Old Face" pitchFamily="18" charset="0"/>
              </a:rPr>
              <a:t>, </a:t>
            </a:r>
            <a:r>
              <a:rPr kumimoji="0" lang="en-US" sz="2400" b="0" i="0" u="none" strike="noStrike" kern="1200" cap="none" spc="0" normalizeH="0" baseline="0" noProof="0" dirty="0" err="1" smtClean="0">
                <a:ln>
                  <a:noFill/>
                </a:ln>
                <a:solidFill>
                  <a:schemeClr val="tx1"/>
                </a:solidFill>
                <a:effectLst/>
                <a:uLnTx/>
                <a:uFillTx/>
                <a:latin typeface="Baskerville Old Face" pitchFamily="18" charset="0"/>
              </a:rPr>
              <a:t>GaP</a:t>
            </a:r>
            <a:r>
              <a:rPr kumimoji="0" lang="en-US" sz="2400" b="0" i="0" u="none" strike="noStrike" kern="1200" cap="none" spc="0" normalizeH="0" baseline="0" noProof="0" dirty="0" smtClean="0">
                <a:ln>
                  <a:noFill/>
                </a:ln>
                <a:solidFill>
                  <a:schemeClr val="tx1"/>
                </a:solidFill>
                <a:effectLst/>
                <a:uLnTx/>
                <a:uFillTx/>
                <a:latin typeface="Baskerville Old Face" pitchFamily="18" charset="0"/>
              </a:rPr>
              <a:t>, </a:t>
            </a:r>
            <a:r>
              <a:rPr kumimoji="0" lang="en-US" sz="2400" b="0" i="0" u="none" strike="noStrike" kern="1200" cap="none" spc="0" normalizeH="0" baseline="0" noProof="0" dirty="0" err="1" smtClean="0">
                <a:ln>
                  <a:noFill/>
                </a:ln>
                <a:solidFill>
                  <a:schemeClr val="tx1"/>
                </a:solidFill>
                <a:effectLst/>
                <a:uLnTx/>
                <a:uFillTx/>
                <a:latin typeface="Baskerville Old Face" pitchFamily="18" charset="0"/>
              </a:rPr>
              <a:t>GaAsP</a:t>
            </a:r>
            <a:endParaRPr kumimoji="0" lang="en-US" sz="2400" b="0" i="0" u="none" strike="noStrike" kern="1200" cap="none" spc="0" normalizeH="0" baseline="0" noProof="0" dirty="0" smtClean="0">
              <a:ln>
                <a:noFill/>
              </a:ln>
              <a:solidFill>
                <a:schemeClr val="tx1"/>
              </a:solidFill>
              <a:effectLst/>
              <a:uLnTx/>
              <a:uFillTx/>
              <a:latin typeface="Baskerville Old Face" pitchFamily="18" charset="0"/>
            </a:endParaRPr>
          </a:p>
          <a:p>
            <a:pPr marL="868680" marR="0" lvl="1" indent="-283464" algn="l" defTabSz="914400" rtl="0" eaLnBrk="1" fontAlgn="auto" latinLnBrk="0" hangingPunct="1">
              <a:lnSpc>
                <a:spcPct val="100000"/>
              </a:lnSpc>
              <a:spcBef>
                <a:spcPct val="20000"/>
              </a:spcBef>
              <a:spcAft>
                <a:spcPts val="0"/>
              </a:spcAft>
              <a:buClr>
                <a:schemeClr val="tx1"/>
              </a:buClr>
              <a:buSzPct val="80000"/>
              <a:buFont typeface="Wingdings" pitchFamily="2" charset="2"/>
              <a:buNone/>
              <a:tabLst/>
              <a:defRPr/>
            </a:pPr>
            <a:endParaRPr kumimoji="0" lang="en-US" sz="2400" b="0" i="0" u="none" strike="noStrike" kern="1200" cap="none" spc="0" normalizeH="0" baseline="0" noProof="0" dirty="0" smtClean="0">
              <a:ln>
                <a:noFill/>
              </a:ln>
              <a:solidFill>
                <a:schemeClr val="tx1"/>
              </a:solidFill>
              <a:effectLst/>
              <a:uLnTx/>
              <a:uFillTx/>
              <a:latin typeface="Baskerville Old Face" pitchFamily="18" charset="0"/>
            </a:endParaRPr>
          </a:p>
          <a:p>
            <a:pPr marL="868680" marR="0" lvl="1" indent="-283464" algn="l" defTabSz="914400" rtl="0" eaLnBrk="1" fontAlgn="auto" latinLnBrk="0" hangingPunct="1">
              <a:lnSpc>
                <a:spcPct val="100000"/>
              </a:lnSpc>
              <a:spcBef>
                <a:spcPct val="20000"/>
              </a:spcBef>
              <a:spcAft>
                <a:spcPts val="0"/>
              </a:spcAft>
              <a:buClr>
                <a:schemeClr val="tx1"/>
              </a:buClr>
              <a:buSzPct val="80000"/>
              <a:buFont typeface="Wingdings" pitchFamily="2" charset="2"/>
              <a:buNone/>
              <a:tabLst/>
              <a:defRPr/>
            </a:pPr>
            <a:r>
              <a:rPr kumimoji="0" lang="en-US" sz="2400" b="0" i="0" u="none" strike="noStrike" kern="1200" cap="none" spc="0" normalizeH="0" baseline="0" noProof="0" dirty="0" err="1" smtClean="0">
                <a:ln>
                  <a:noFill/>
                </a:ln>
                <a:solidFill>
                  <a:schemeClr val="tx1"/>
                </a:solidFill>
                <a:effectLst/>
                <a:uLnTx/>
                <a:uFillTx/>
                <a:latin typeface="Baskerville Old Face" pitchFamily="18" charset="0"/>
              </a:rPr>
              <a:t>GaAs</a:t>
            </a:r>
            <a:r>
              <a:rPr kumimoji="0" lang="en-US" sz="2400" b="0" i="0" u="none" strike="noStrike" kern="1200" cap="none" spc="0" normalizeH="0" baseline="0" noProof="0" dirty="0" smtClean="0">
                <a:ln>
                  <a:noFill/>
                </a:ln>
                <a:solidFill>
                  <a:schemeClr val="tx1"/>
                </a:solidFill>
                <a:effectLst/>
                <a:uLnTx/>
                <a:uFillTx/>
                <a:latin typeface="Baskerville Old Face" pitchFamily="18" charset="0"/>
              </a:rPr>
              <a:t>-----------------Emits IR light which is invisible</a:t>
            </a:r>
          </a:p>
          <a:p>
            <a:pPr marL="868680" marR="0" lvl="1" indent="-283464" algn="l" defTabSz="914400" rtl="0" eaLnBrk="1" fontAlgn="auto" latinLnBrk="0" hangingPunct="1">
              <a:lnSpc>
                <a:spcPct val="100000"/>
              </a:lnSpc>
              <a:spcBef>
                <a:spcPct val="20000"/>
              </a:spcBef>
              <a:spcAft>
                <a:spcPts val="0"/>
              </a:spcAft>
              <a:buClr>
                <a:schemeClr val="tx1"/>
              </a:buClr>
              <a:buSzPct val="80000"/>
              <a:buFont typeface="Wingdings" pitchFamily="2" charset="2"/>
              <a:buNone/>
              <a:tabLst/>
              <a:defRPr/>
            </a:pPr>
            <a:r>
              <a:rPr kumimoji="0" lang="en-US" sz="2400" b="0" i="0" u="none" strike="noStrike" kern="1200" cap="none" spc="0" normalizeH="0" baseline="0" noProof="0" dirty="0" err="1" smtClean="0">
                <a:ln>
                  <a:noFill/>
                </a:ln>
                <a:solidFill>
                  <a:schemeClr val="tx1"/>
                </a:solidFill>
                <a:effectLst/>
                <a:uLnTx/>
                <a:uFillTx/>
                <a:latin typeface="Baskerville Old Face" pitchFamily="18" charset="0"/>
              </a:rPr>
              <a:t>GaP</a:t>
            </a:r>
            <a:r>
              <a:rPr kumimoji="0" lang="en-US" sz="2400" b="0" i="0" u="none" strike="noStrike" kern="1200" cap="none" spc="0" normalizeH="0" baseline="0" noProof="0" dirty="0" smtClean="0">
                <a:ln>
                  <a:noFill/>
                </a:ln>
                <a:solidFill>
                  <a:schemeClr val="tx1"/>
                </a:solidFill>
                <a:effectLst/>
                <a:uLnTx/>
                <a:uFillTx/>
                <a:latin typeface="Baskerville Old Face" pitchFamily="18" charset="0"/>
              </a:rPr>
              <a:t>------------------ Emits Red and Yellow Colors</a:t>
            </a:r>
          </a:p>
          <a:p>
            <a:pPr marL="868680" marR="0" lvl="1" indent="-283464" algn="l" defTabSz="914400" rtl="0" eaLnBrk="1" fontAlgn="auto" latinLnBrk="0" hangingPunct="1">
              <a:lnSpc>
                <a:spcPct val="100000"/>
              </a:lnSpc>
              <a:spcBef>
                <a:spcPct val="20000"/>
              </a:spcBef>
              <a:spcAft>
                <a:spcPts val="0"/>
              </a:spcAft>
              <a:buClr>
                <a:schemeClr val="tx1"/>
              </a:buClr>
              <a:buSzPct val="80000"/>
              <a:buFont typeface="Wingdings" pitchFamily="2" charset="2"/>
              <a:buNone/>
              <a:tabLst/>
              <a:defRPr/>
            </a:pPr>
            <a:r>
              <a:rPr kumimoji="0" lang="en-US" sz="2400" b="0" i="0" u="none" strike="noStrike" kern="1200" cap="none" spc="0" normalizeH="0" baseline="0" noProof="0" dirty="0" err="1" smtClean="0">
                <a:ln>
                  <a:noFill/>
                </a:ln>
                <a:solidFill>
                  <a:schemeClr val="tx1"/>
                </a:solidFill>
                <a:effectLst/>
                <a:uLnTx/>
                <a:uFillTx/>
                <a:latin typeface="Baskerville Old Face" pitchFamily="18" charset="0"/>
              </a:rPr>
              <a:t>GaAsP</a:t>
            </a:r>
            <a:r>
              <a:rPr kumimoji="0" lang="en-US" sz="2400" b="0" i="0" u="none" strike="noStrike" kern="1200" cap="none" spc="0" normalizeH="0" baseline="0" noProof="0" dirty="0" smtClean="0">
                <a:ln>
                  <a:noFill/>
                </a:ln>
                <a:solidFill>
                  <a:schemeClr val="tx1"/>
                </a:solidFill>
                <a:effectLst/>
                <a:uLnTx/>
                <a:uFillTx/>
                <a:latin typeface="Baskerville Old Face" pitchFamily="18" charset="0"/>
              </a:rPr>
              <a:t>--------------- Emits Red and Green Colors</a:t>
            </a:r>
          </a:p>
          <a:p>
            <a:pPr marL="868680" marR="0" lvl="1" indent="-283464" algn="l" defTabSz="914400" rtl="0" eaLnBrk="1" fontAlgn="auto" latinLnBrk="0" hangingPunct="1">
              <a:lnSpc>
                <a:spcPct val="100000"/>
              </a:lnSpc>
              <a:spcBef>
                <a:spcPct val="20000"/>
              </a:spcBef>
              <a:spcAft>
                <a:spcPts val="0"/>
              </a:spcAft>
              <a:buClr>
                <a:schemeClr val="tx1"/>
              </a:buClr>
              <a:buSzPct val="80000"/>
              <a:buFont typeface="Wingdings" pitchFamily="2" charset="2"/>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Rectangle 2"/>
          <p:cNvSpPr/>
          <p:nvPr/>
        </p:nvSpPr>
        <p:spPr>
          <a:xfrm>
            <a:off x="609600" y="5761985"/>
            <a:ext cx="2971800" cy="646331"/>
          </a:xfrm>
          <a:prstGeom prst="rect">
            <a:avLst/>
          </a:prstGeom>
        </p:spPr>
        <p:txBody>
          <a:bodyPr wrap="square">
            <a:spAutoFit/>
          </a:bodyPr>
          <a:lstStyle/>
          <a:p>
            <a:fld id="{E8CD5174-8E8C-475D-9B76-1D7252523763}" type="datetime2">
              <a:rPr lang="en-US">
                <a:effectLst>
                  <a:outerShdw blurRad="38100" dist="38100" dir="2700000" algn="tl">
                    <a:srgbClr val="000000"/>
                  </a:outerShdw>
                </a:effectLst>
                <a:latin typeface="Arial" pitchFamily="34" charset="0"/>
                <a:cs typeface="Arial" pitchFamily="34" charset="0"/>
              </a:rPr>
              <a:pPr/>
              <a:t>Monday, January 28, 2013</a:t>
            </a:fld>
            <a:endParaRPr lang="en-US" dirty="0"/>
          </a:p>
        </p:txBody>
      </p:sp>
    </p:spTree>
    <p:extLst>
      <p:ext uri="{BB962C8B-B14F-4D97-AF65-F5344CB8AC3E}">
        <p14:creationId xmlns:p14="http://schemas.microsoft.com/office/powerpoint/2010/main" xmlns="" val="36228165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nvSpPr>
        <p:spPr bwMode="auto">
          <a:xfrm>
            <a:off x="457200" y="6245225"/>
            <a:ext cx="2133600" cy="476250"/>
          </a:xfrm>
          <a:prstGeom prst="rect">
            <a:avLst/>
          </a:prstGeom>
          <a:noFill/>
          <a:ln>
            <a:miter lim="800000"/>
            <a:headEnd/>
            <a:tailEnd/>
          </a:ln>
        </p:spPr>
        <p:txBody>
          <a:bodyPr anchor="b"/>
          <a:lstStyle/>
          <a:p>
            <a:pPr>
              <a:defRPr/>
            </a:pPr>
            <a:fld id="{E8CD5174-8E8C-475D-9B76-1D7252523763}" type="datetime2">
              <a:rPr lang="en-US" sz="1400">
                <a:effectLst>
                  <a:outerShdw blurRad="38100" dist="38100" dir="2700000" algn="tl">
                    <a:srgbClr val="000000"/>
                  </a:outerShdw>
                </a:effectLst>
                <a:latin typeface="Arial" pitchFamily="34" charset="0"/>
                <a:cs typeface="Arial" pitchFamily="34" charset="0"/>
              </a:rPr>
              <a:pPr>
                <a:defRPr/>
              </a:pPr>
              <a:t>Monday, January 28, 2013</a:t>
            </a:fld>
            <a:endParaRPr lang="en-US" sz="1400" dirty="0">
              <a:effectLst>
                <a:outerShdw blurRad="38100" dist="38100" dir="2700000" algn="tl">
                  <a:srgbClr val="000000"/>
                </a:outerShdw>
              </a:effectLst>
              <a:latin typeface="Arial" pitchFamily="34" charset="0"/>
              <a:cs typeface="Arial" pitchFamily="34" charset="0"/>
            </a:endParaRPr>
          </a:p>
        </p:txBody>
      </p:sp>
      <p:sp>
        <p:nvSpPr>
          <p:cNvPr id="5" name="Footer Placeholder 4"/>
          <p:cNvSpPr txBox="1">
            <a:spLocks noGrp="1"/>
          </p:cNvSpPr>
          <p:nvPr/>
        </p:nvSpPr>
        <p:spPr bwMode="auto">
          <a:xfrm>
            <a:off x="3124200" y="6245225"/>
            <a:ext cx="2895600" cy="476250"/>
          </a:xfrm>
          <a:prstGeom prst="rect">
            <a:avLst/>
          </a:prstGeom>
          <a:noFill/>
          <a:ln>
            <a:miter lim="800000"/>
            <a:headEnd/>
            <a:tailEnd/>
          </a:ln>
        </p:spPr>
        <p:txBody>
          <a:bodyPr anchor="b"/>
          <a:lstStyle/>
          <a:p>
            <a:pPr algn="ctr">
              <a:defRPr/>
            </a:pPr>
            <a:r>
              <a:rPr lang="en-US" sz="1400">
                <a:effectLst>
                  <a:outerShdw blurRad="38100" dist="38100" dir="2700000" algn="tl">
                    <a:srgbClr val="000000"/>
                  </a:outerShdw>
                </a:effectLst>
                <a:latin typeface="Arial" pitchFamily="34" charset="0"/>
                <a:cs typeface="Arial" pitchFamily="34" charset="0"/>
              </a:rPr>
              <a:t>WineYard technologies</a:t>
            </a:r>
          </a:p>
        </p:txBody>
      </p:sp>
      <p:sp>
        <p:nvSpPr>
          <p:cNvPr id="6" name="Rectangle 2"/>
          <p:cNvSpPr>
            <a:spLocks noGrp="1" noChangeArrowheads="1"/>
          </p:cNvSpPr>
          <p:nvPr>
            <p:ph type="title"/>
          </p:nvPr>
        </p:nvSpPr>
        <p:spPr>
          <a:xfrm>
            <a:off x="457200" y="277813"/>
            <a:ext cx="8229600" cy="1139825"/>
          </a:xfrm>
        </p:spPr>
        <p:txBody>
          <a:bodyPr anchor="ctr">
            <a:normAutofit fontScale="90000"/>
          </a:bodyPr>
          <a:lstStyle/>
          <a:p>
            <a:r>
              <a:rPr lang="en-US" sz="3800" b="1">
                <a:solidFill>
                  <a:schemeClr val="tx1"/>
                </a:solidFill>
                <a:latin typeface="Times New Roman" pitchFamily="18" charset="0"/>
                <a:cs typeface="Times New Roman" pitchFamily="18" charset="0"/>
              </a:rPr>
              <a:t/>
            </a:r>
            <a:br>
              <a:rPr lang="en-US" sz="3800" b="1">
                <a:solidFill>
                  <a:schemeClr val="tx1"/>
                </a:solidFill>
                <a:latin typeface="Times New Roman" pitchFamily="18" charset="0"/>
                <a:cs typeface="Times New Roman" pitchFamily="18" charset="0"/>
              </a:rPr>
            </a:br>
            <a:r>
              <a:rPr lang="en-US" sz="3400" b="1" u="sng">
                <a:solidFill>
                  <a:schemeClr val="tx1"/>
                </a:solidFill>
                <a:latin typeface="Times New Roman" pitchFamily="18" charset="0"/>
                <a:cs typeface="Times New Roman" pitchFamily="18" charset="0"/>
              </a:rPr>
              <a:t>RELAY:</a:t>
            </a:r>
            <a:br>
              <a:rPr lang="en-US" sz="3400" b="1" u="sng">
                <a:solidFill>
                  <a:schemeClr val="tx1"/>
                </a:solidFill>
                <a:latin typeface="Times New Roman" pitchFamily="18" charset="0"/>
                <a:cs typeface="Times New Roman" pitchFamily="18" charset="0"/>
              </a:rPr>
            </a:br>
            <a:r>
              <a:rPr lang="en-US" sz="3800" b="1">
                <a:solidFill>
                  <a:schemeClr val="tx1"/>
                </a:solidFill>
                <a:latin typeface="Times New Roman" pitchFamily="18" charset="0"/>
                <a:cs typeface="Times New Roman" pitchFamily="18" charset="0"/>
              </a:rPr>
              <a:t/>
            </a:r>
            <a:br>
              <a:rPr lang="en-US" sz="3800" b="1">
                <a:solidFill>
                  <a:schemeClr val="tx1"/>
                </a:solidFill>
                <a:latin typeface="Times New Roman" pitchFamily="18" charset="0"/>
                <a:cs typeface="Times New Roman" pitchFamily="18" charset="0"/>
              </a:rPr>
            </a:br>
            <a:r>
              <a:rPr lang="en-US" sz="2500" b="1">
                <a:solidFill>
                  <a:schemeClr val="tx1"/>
                </a:solidFill>
                <a:latin typeface="Times New Roman" pitchFamily="18" charset="0"/>
                <a:cs typeface="Times New Roman" pitchFamily="18" charset="0"/>
              </a:rPr>
              <a:t>A Relay is an electrically controllable switch widely used in industrial controls, automobiles, etc…</a:t>
            </a:r>
            <a:endParaRPr lang="en-US" sz="3800" b="1">
              <a:solidFill>
                <a:schemeClr val="tx1"/>
              </a:solidFill>
              <a:latin typeface="Times New Roman" pitchFamily="18" charset="0"/>
              <a:cs typeface="Times New Roman" pitchFamily="18" charset="0"/>
            </a:endParaRPr>
          </a:p>
        </p:txBody>
      </p:sp>
      <p:pic>
        <p:nvPicPr>
          <p:cNvPr id="7" name="Picture 3" descr="relay symbol"/>
          <p:cNvPicPr>
            <a:picLocks noChangeAspect="1" noChangeArrowheads="1"/>
          </p:cNvPicPr>
          <p:nvPr/>
        </p:nvPicPr>
        <p:blipFill>
          <a:blip r:embed="rId2" cstate="print"/>
          <a:srcRect/>
          <a:stretch>
            <a:fillRect/>
          </a:stretch>
        </p:blipFill>
        <p:spPr bwMode="auto">
          <a:xfrm>
            <a:off x="755650" y="2852738"/>
            <a:ext cx="5097463" cy="2897187"/>
          </a:xfrm>
          <a:prstGeom prst="rect">
            <a:avLst/>
          </a:prstGeom>
          <a:noFill/>
          <a:ln w="9525">
            <a:noFill/>
            <a:miter lim="800000"/>
            <a:headEnd/>
            <a:tailEnd/>
          </a:ln>
        </p:spPr>
      </p:pic>
      <p:sp>
        <p:nvSpPr>
          <p:cNvPr id="8" name="Text Box 4"/>
          <p:cNvSpPr txBox="1">
            <a:spLocks noChangeArrowheads="1"/>
          </p:cNvSpPr>
          <p:nvPr/>
        </p:nvSpPr>
        <p:spPr bwMode="auto">
          <a:xfrm>
            <a:off x="971550" y="2420938"/>
            <a:ext cx="1489075" cy="519112"/>
          </a:xfrm>
          <a:prstGeom prst="rect">
            <a:avLst/>
          </a:prstGeom>
          <a:noFill/>
          <a:ln w="9525">
            <a:noFill/>
            <a:miter lim="800000"/>
            <a:headEnd/>
            <a:tailEnd/>
          </a:ln>
        </p:spPr>
        <p:txBody>
          <a:bodyPr wrap="none">
            <a:spAutoFit/>
          </a:bodyPr>
          <a:lstStyle/>
          <a:p>
            <a:r>
              <a:rPr lang="en-US" sz="2800" b="1">
                <a:latin typeface="Times New Roman" pitchFamily="18" charset="0"/>
                <a:cs typeface="Times New Roman" pitchFamily="18" charset="0"/>
              </a:rPr>
              <a:t>inductor</a:t>
            </a:r>
          </a:p>
        </p:txBody>
      </p:sp>
    </p:spTree>
    <p:extLst>
      <p:ext uri="{BB962C8B-B14F-4D97-AF65-F5344CB8AC3E}">
        <p14:creationId xmlns:p14="http://schemas.microsoft.com/office/powerpoint/2010/main" xmlns="" val="256890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6"/>
                                        </p:tgtEl>
                                        <p:attrNameLst>
                                          <p:attrName>ppt_y</p:attrName>
                                        </p:attrNameLst>
                                      </p:cBhvr>
                                      <p:tavLst>
                                        <p:tav tm="0">
                                          <p:val>
                                            <p:strVal val="#ppt_y"/>
                                          </p:val>
                                        </p:tav>
                                        <p:tav tm="100000">
                                          <p:val>
                                            <p:strVal val="#ppt_y"/>
                                          </p:val>
                                        </p:tav>
                                      </p:tavLst>
                                    </p:anim>
                                    <p:anim calcmode="lin" valueType="num">
                                      <p:cBhvr>
                                        <p:cTn id="9" dur="20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edge">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1"/>
          <p:cNvSpPr txBox="1">
            <a:spLocks noGrp="1"/>
          </p:cNvSpPr>
          <p:nvPr/>
        </p:nvSpPr>
        <p:spPr bwMode="auto">
          <a:xfrm>
            <a:off x="457200" y="6245225"/>
            <a:ext cx="2133600" cy="476250"/>
          </a:xfrm>
          <a:prstGeom prst="rect">
            <a:avLst/>
          </a:prstGeom>
          <a:noFill/>
          <a:ln>
            <a:miter lim="800000"/>
            <a:headEnd/>
            <a:tailEnd/>
          </a:ln>
        </p:spPr>
        <p:txBody>
          <a:bodyPr anchor="b"/>
          <a:lstStyle/>
          <a:p>
            <a:pPr>
              <a:defRPr/>
            </a:pPr>
            <a:fld id="{14361749-A415-47C2-A9FF-58EF88B44D7E}" type="datetime2">
              <a:rPr lang="en-US" sz="1400">
                <a:effectLst>
                  <a:outerShdw blurRad="38100" dist="38100" dir="2700000" algn="tl">
                    <a:srgbClr val="000000"/>
                  </a:outerShdw>
                </a:effectLst>
                <a:latin typeface="Arial" pitchFamily="34" charset="0"/>
                <a:cs typeface="Arial" pitchFamily="34" charset="0"/>
              </a:rPr>
              <a:pPr>
                <a:defRPr/>
              </a:pPr>
              <a:t>Monday, January 28, 2013</a:t>
            </a:fld>
            <a:endParaRPr lang="en-US" sz="1400">
              <a:effectLst>
                <a:outerShdw blurRad="38100" dist="38100" dir="2700000" algn="tl">
                  <a:srgbClr val="000000"/>
                </a:outerShdw>
              </a:effectLst>
              <a:latin typeface="Arial" pitchFamily="34" charset="0"/>
              <a:cs typeface="Arial" pitchFamily="34" charset="0"/>
            </a:endParaRPr>
          </a:p>
        </p:txBody>
      </p:sp>
      <p:sp>
        <p:nvSpPr>
          <p:cNvPr id="5" name="Footer Placeholder 2"/>
          <p:cNvSpPr txBox="1">
            <a:spLocks noGrp="1"/>
          </p:cNvSpPr>
          <p:nvPr/>
        </p:nvSpPr>
        <p:spPr bwMode="auto">
          <a:xfrm>
            <a:off x="3124200" y="6245225"/>
            <a:ext cx="2895600" cy="476250"/>
          </a:xfrm>
          <a:prstGeom prst="rect">
            <a:avLst/>
          </a:prstGeom>
          <a:noFill/>
          <a:ln>
            <a:miter lim="800000"/>
            <a:headEnd/>
            <a:tailEnd/>
          </a:ln>
        </p:spPr>
        <p:txBody>
          <a:bodyPr anchor="b"/>
          <a:lstStyle/>
          <a:p>
            <a:pPr algn="ctr">
              <a:defRPr/>
            </a:pPr>
            <a:r>
              <a:rPr lang="en-US" sz="1400">
                <a:effectLst>
                  <a:outerShdw blurRad="38100" dist="38100" dir="2700000" algn="tl">
                    <a:srgbClr val="000000"/>
                  </a:outerShdw>
                </a:effectLst>
                <a:latin typeface="Arial" pitchFamily="34" charset="0"/>
                <a:cs typeface="Arial" pitchFamily="34" charset="0"/>
              </a:rPr>
              <a:t>WineYard technologies</a:t>
            </a:r>
          </a:p>
        </p:txBody>
      </p:sp>
      <p:sp>
        <p:nvSpPr>
          <p:cNvPr id="6" name="Rectangle 2"/>
          <p:cNvSpPr txBox="1">
            <a:spLocks noChangeArrowheads="1"/>
          </p:cNvSpPr>
          <p:nvPr/>
        </p:nvSpPr>
        <p:spPr>
          <a:xfrm>
            <a:off x="250825" y="0"/>
            <a:ext cx="8229600" cy="4876800"/>
          </a:xfrm>
          <a:prstGeom prst="rect">
            <a:avLst/>
          </a:prstGeom>
        </p:spPr>
        <p:txBody>
          <a:bodyPr vert="horz">
            <a:normAutofit/>
          </a:bodyPr>
          <a:lstStyle/>
          <a:p>
            <a:pPr marL="548640" marR="0" lvl="0" indent="-411480" algn="l" defTabSz="914400" rtl="0" eaLnBrk="1" fontAlgn="auto" latinLnBrk="0" hangingPunct="1">
              <a:lnSpc>
                <a:spcPct val="100000"/>
              </a:lnSpc>
              <a:spcBef>
                <a:spcPct val="20000"/>
              </a:spcBef>
              <a:spcAft>
                <a:spcPts val="0"/>
              </a:spcAft>
              <a:buClr>
                <a:schemeClr val="tx1"/>
              </a:buClr>
              <a:buSzPct val="65000"/>
              <a:buFont typeface="Wingdings" pitchFamily="2" charset="2"/>
              <a:buNone/>
              <a:tabLst/>
              <a:defRPr/>
            </a:pPr>
            <a:r>
              <a:rPr kumimoji="0" lang="en-US" sz="3400" b="1" i="0" strike="noStrike" kern="1200" cap="none" spc="0" normalizeH="0" baseline="0" noProof="0" dirty="0" smtClean="0">
                <a:ln>
                  <a:noFill/>
                </a:ln>
                <a:effectLst>
                  <a:outerShdw blurRad="38100" dist="38100" dir="2700000" algn="tl">
                    <a:srgbClr val="C0C0C0"/>
                  </a:outerShdw>
                </a:effectLst>
                <a:uLnTx/>
                <a:uFillTx/>
                <a:latin typeface="Baskerville Old Face" pitchFamily="18" charset="0"/>
                <a:cs typeface="Times New Roman" pitchFamily="18" charset="0"/>
              </a:rPr>
              <a:t>Types:</a:t>
            </a:r>
            <a:endParaRPr kumimoji="0" lang="en-US" sz="3400" b="1" i="0" strike="noStrike" kern="1200" cap="none" spc="0" normalizeH="0" baseline="0" noProof="0" dirty="0">
              <a:ln>
                <a:noFill/>
              </a:ln>
              <a:effectLst>
                <a:outerShdw blurRad="38100" dist="38100" dir="2700000" algn="tl">
                  <a:srgbClr val="C0C0C0"/>
                </a:outerShdw>
              </a:effectLst>
              <a:uLnTx/>
              <a:uFillTx/>
              <a:latin typeface="Baskerville Old Face" pitchFamily="18" charset="0"/>
              <a:cs typeface="Times New Roman" pitchFamily="18" charset="0"/>
            </a:endParaRPr>
          </a:p>
        </p:txBody>
      </p:sp>
      <p:sp>
        <p:nvSpPr>
          <p:cNvPr id="7" name="Rectangle 3"/>
          <p:cNvSpPr>
            <a:spLocks noChangeArrowheads="1"/>
          </p:cNvSpPr>
          <p:nvPr/>
        </p:nvSpPr>
        <p:spPr bwMode="auto">
          <a:xfrm>
            <a:off x="323850" y="620713"/>
            <a:ext cx="7991475" cy="2554545"/>
          </a:xfrm>
          <a:prstGeom prst="rect">
            <a:avLst/>
          </a:prstGeom>
          <a:noFill/>
          <a:ln w="12700">
            <a:noFill/>
            <a:miter lim="800000"/>
            <a:headEnd type="none" w="sm" len="sm"/>
            <a:tailEnd type="none" w="sm" len="sm"/>
          </a:ln>
          <a:effectLst/>
        </p:spPr>
        <p:txBody>
          <a:bodyPr>
            <a:spAutoFit/>
          </a:bodyPr>
          <a:lstStyle/>
          <a:p>
            <a:pPr marL="457200" indent="-457200" eaLnBrk="0" hangingPunct="0">
              <a:buFont typeface="Wingdings" pitchFamily="2" charset="2"/>
              <a:buChar char="Ø"/>
              <a:defRPr/>
            </a:pPr>
            <a:r>
              <a:rPr lang="en-US" sz="3200" dirty="0" smtClean="0">
                <a:effectLst>
                  <a:outerShdw blurRad="38100" dist="38100" dir="2700000" algn="tl">
                    <a:srgbClr val="FFFFFF"/>
                  </a:outerShdw>
                </a:effectLst>
                <a:latin typeface="Baskerville Old Face" pitchFamily="18" charset="0"/>
                <a:cs typeface="Arial" pitchFamily="34" charset="0"/>
              </a:rPr>
              <a:t>SPDT</a:t>
            </a:r>
            <a:endParaRPr lang="en-US" sz="3200" dirty="0">
              <a:effectLst>
                <a:outerShdw blurRad="38100" dist="38100" dir="2700000" algn="tl">
                  <a:srgbClr val="FFFFFF"/>
                </a:outerShdw>
              </a:effectLst>
              <a:latin typeface="Baskerville Old Face" pitchFamily="18" charset="0"/>
              <a:cs typeface="Arial" pitchFamily="34" charset="0"/>
            </a:endParaRPr>
          </a:p>
          <a:p>
            <a:pPr marL="457200" indent="-457200" eaLnBrk="0" hangingPunct="0">
              <a:buFont typeface="Wingdings" pitchFamily="2" charset="2"/>
              <a:buChar char="Ø"/>
              <a:defRPr/>
            </a:pPr>
            <a:r>
              <a:rPr lang="en-US" sz="3200" dirty="0" smtClean="0">
                <a:effectLst>
                  <a:outerShdw blurRad="38100" dist="38100" dir="2700000" algn="tl">
                    <a:srgbClr val="FFFFFF"/>
                  </a:outerShdw>
                </a:effectLst>
                <a:latin typeface="Baskerville Old Face" pitchFamily="18" charset="0"/>
                <a:cs typeface="Arial" pitchFamily="34" charset="0"/>
              </a:rPr>
              <a:t>DPDT</a:t>
            </a:r>
          </a:p>
          <a:p>
            <a:pPr marL="457200" indent="-457200" eaLnBrk="0" hangingPunct="0">
              <a:buFont typeface="Wingdings" pitchFamily="2" charset="2"/>
              <a:buChar char="Ø"/>
              <a:defRPr/>
            </a:pPr>
            <a:r>
              <a:rPr lang="en-US" sz="3200" dirty="0" smtClean="0">
                <a:effectLst>
                  <a:outerShdw blurRad="38100" dist="38100" dir="2700000" algn="tl">
                    <a:srgbClr val="FFFFFF"/>
                  </a:outerShdw>
                </a:effectLst>
                <a:latin typeface="Baskerville Old Face" pitchFamily="18" charset="0"/>
                <a:cs typeface="Arial" pitchFamily="34" charset="0"/>
              </a:rPr>
              <a:t>SPST</a:t>
            </a:r>
          </a:p>
          <a:p>
            <a:pPr marL="457200" indent="-457200" eaLnBrk="0" hangingPunct="0">
              <a:buFont typeface="Wingdings" pitchFamily="2" charset="2"/>
              <a:buChar char="Ø"/>
              <a:defRPr/>
            </a:pPr>
            <a:r>
              <a:rPr lang="en-US" sz="3200" dirty="0" smtClean="0">
                <a:effectLst>
                  <a:outerShdw blurRad="38100" dist="38100" dir="2700000" algn="tl">
                    <a:srgbClr val="FFFFFF"/>
                  </a:outerShdw>
                </a:effectLst>
                <a:latin typeface="Baskerville Old Face" pitchFamily="18" charset="0"/>
                <a:cs typeface="Arial" pitchFamily="34" charset="0"/>
              </a:rPr>
              <a:t>DPST</a:t>
            </a:r>
            <a:endParaRPr lang="en-US" sz="3200" dirty="0">
              <a:effectLst>
                <a:outerShdw blurRad="38100" dist="38100" dir="2700000" algn="tl">
                  <a:srgbClr val="FFFFFF"/>
                </a:outerShdw>
              </a:effectLst>
              <a:latin typeface="Baskerville Old Face" pitchFamily="18" charset="0"/>
              <a:cs typeface="Arial" pitchFamily="34" charset="0"/>
            </a:endParaRPr>
          </a:p>
          <a:p>
            <a:pPr eaLnBrk="0" hangingPunct="0">
              <a:defRPr/>
            </a:pPr>
            <a:r>
              <a:rPr lang="en-US" sz="3200" b="1" dirty="0">
                <a:effectLst>
                  <a:outerShdw blurRad="38100" dist="38100" dir="2700000" algn="tl">
                    <a:srgbClr val="000000"/>
                  </a:outerShdw>
                </a:effectLst>
                <a:latin typeface="Baskerville Old Face" pitchFamily="18" charset="0"/>
                <a:cs typeface="Arial" pitchFamily="34" charset="0"/>
              </a:rPr>
              <a:t>Symbol Of Relay:</a:t>
            </a:r>
          </a:p>
        </p:txBody>
      </p:sp>
      <p:pic>
        <p:nvPicPr>
          <p:cNvPr id="8" name="Picture 4" descr="relay symbol"/>
          <p:cNvPicPr>
            <a:picLocks noChangeAspect="1" noChangeArrowheads="1"/>
          </p:cNvPicPr>
          <p:nvPr/>
        </p:nvPicPr>
        <p:blipFill>
          <a:blip r:embed="rId2" cstate="print"/>
          <a:srcRect/>
          <a:stretch>
            <a:fillRect/>
          </a:stretch>
        </p:blipFill>
        <p:spPr bwMode="auto">
          <a:xfrm>
            <a:off x="784225" y="3263106"/>
            <a:ext cx="7696200" cy="3227387"/>
          </a:xfrm>
          <a:prstGeom prst="rect">
            <a:avLst/>
          </a:prstGeom>
          <a:noFill/>
          <a:ln w="9525">
            <a:noFill/>
            <a:miter lim="800000"/>
            <a:headEnd/>
            <a:tailEnd/>
          </a:ln>
        </p:spPr>
      </p:pic>
    </p:spTree>
    <p:extLst>
      <p:ext uri="{BB962C8B-B14F-4D97-AF65-F5344CB8AC3E}">
        <p14:creationId xmlns:p14="http://schemas.microsoft.com/office/powerpoint/2010/main" xmlns="" val="86799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nvSpPr>
        <p:spPr bwMode="auto">
          <a:xfrm>
            <a:off x="457200" y="6245225"/>
            <a:ext cx="2133600" cy="476250"/>
          </a:xfrm>
          <a:prstGeom prst="rect">
            <a:avLst/>
          </a:prstGeom>
          <a:noFill/>
          <a:ln>
            <a:miter lim="800000"/>
            <a:headEnd/>
            <a:tailEnd/>
          </a:ln>
        </p:spPr>
        <p:txBody>
          <a:bodyPr anchor="b"/>
          <a:lstStyle/>
          <a:p>
            <a:pPr>
              <a:defRPr/>
            </a:pPr>
            <a:fld id="{64975C7E-CDF1-4BED-9FB7-E252FE20C248}" type="datetime2">
              <a:rPr lang="en-US" sz="1400">
                <a:effectLst>
                  <a:outerShdw blurRad="38100" dist="38100" dir="2700000" algn="tl">
                    <a:srgbClr val="000000"/>
                  </a:outerShdw>
                </a:effectLst>
                <a:latin typeface="Arial" pitchFamily="34" charset="0"/>
                <a:cs typeface="Arial" pitchFamily="34" charset="0"/>
              </a:rPr>
              <a:pPr>
                <a:defRPr/>
              </a:pPr>
              <a:t>Monday, January 28, 2013</a:t>
            </a:fld>
            <a:endParaRPr lang="en-US" sz="1400">
              <a:effectLst>
                <a:outerShdw blurRad="38100" dist="38100" dir="2700000" algn="tl">
                  <a:srgbClr val="000000"/>
                </a:outerShdw>
              </a:effectLst>
              <a:latin typeface="Arial" pitchFamily="34" charset="0"/>
              <a:cs typeface="Arial" pitchFamily="34" charset="0"/>
            </a:endParaRPr>
          </a:p>
        </p:txBody>
      </p:sp>
      <p:sp>
        <p:nvSpPr>
          <p:cNvPr id="6" name="Rectangle 2"/>
          <p:cNvSpPr txBox="1">
            <a:spLocks noChangeArrowheads="1"/>
          </p:cNvSpPr>
          <p:nvPr/>
        </p:nvSpPr>
        <p:spPr>
          <a:xfrm>
            <a:off x="304800" y="381000"/>
            <a:ext cx="8229600" cy="5867400"/>
          </a:xfrm>
          <a:prstGeom prst="rect">
            <a:avLst/>
          </a:prstGeom>
        </p:spPr>
        <p:txBody>
          <a:bodyPr vert="horz">
            <a:normAutofit/>
          </a:bodyPr>
          <a:lstStyle/>
          <a:p>
            <a:pPr marL="548640" marR="0" lvl="0" indent="-411480" algn="l" defTabSz="914400" rtl="0" eaLnBrk="1" fontAlgn="auto" latinLnBrk="0" hangingPunct="1">
              <a:lnSpc>
                <a:spcPct val="100000"/>
              </a:lnSpc>
              <a:spcBef>
                <a:spcPct val="20000"/>
              </a:spcBef>
              <a:spcAft>
                <a:spcPts val="0"/>
              </a:spcAft>
              <a:buClr>
                <a:schemeClr val="tx1">
                  <a:shade val="95000"/>
                </a:schemeClr>
              </a:buClr>
              <a:buSzPct val="65000"/>
              <a:buFont typeface="Wingdings" pitchFamily="2" charset="2"/>
              <a:buNone/>
              <a:tabLst/>
              <a:defRPr/>
            </a:pPr>
            <a:r>
              <a:rPr kumimoji="0" lang="en-US" sz="2600" b="1" i="0" strike="noStrike" kern="1200" cap="none" spc="0" normalizeH="0" baseline="0" noProof="0" dirty="0" smtClean="0">
                <a:ln>
                  <a:noFill/>
                </a:ln>
                <a:effectLst>
                  <a:outerShdw blurRad="38100" dist="38100" dir="2700000" algn="tl">
                    <a:srgbClr val="C0C0C0"/>
                  </a:outerShdw>
                </a:effectLst>
                <a:uLnTx/>
                <a:uFillTx/>
                <a:latin typeface="Baskerville Old Face" pitchFamily="18" charset="0"/>
                <a:cs typeface="Times New Roman" pitchFamily="18" charset="0"/>
              </a:rPr>
              <a:t>SPDT Relay  (Single Pole Double Throw) : </a:t>
            </a:r>
          </a:p>
          <a:p>
            <a:pPr marL="548640" marR="0" lvl="0" indent="-411480" algn="l" defTabSz="914400" rtl="0" eaLnBrk="1" fontAlgn="auto" latinLnBrk="0" hangingPunct="1">
              <a:lnSpc>
                <a:spcPct val="100000"/>
              </a:lnSpc>
              <a:spcBef>
                <a:spcPct val="20000"/>
              </a:spcBef>
              <a:spcAft>
                <a:spcPts val="0"/>
              </a:spcAft>
              <a:buClr>
                <a:schemeClr val="tx1">
                  <a:shade val="95000"/>
                </a:schemeClr>
              </a:buClr>
              <a:buSzPct val="65000"/>
              <a:buFont typeface="Wingdings" pitchFamily="2" charset="2"/>
              <a:buNone/>
              <a:tabLst/>
              <a:defRPr/>
            </a:pPr>
            <a:r>
              <a:rPr kumimoji="0" lang="en-US" sz="2800" b="1" i="0" strike="noStrike" kern="1200" cap="none" spc="0" normalizeH="0" baseline="0" noProof="0" dirty="0" smtClean="0">
                <a:ln>
                  <a:noFill/>
                </a:ln>
                <a:effectLst>
                  <a:outerShdw blurRad="38100" dist="38100" dir="2700000" algn="tl">
                    <a:srgbClr val="C0C0C0"/>
                  </a:outerShdw>
                </a:effectLst>
                <a:uLnTx/>
                <a:uFillTx/>
                <a:latin typeface="Baskerville Old Face" pitchFamily="18" charset="0"/>
              </a:rPr>
              <a:t>   </a:t>
            </a:r>
            <a:r>
              <a:rPr kumimoji="0" lang="en-US" sz="2600" b="1" i="0" strike="noStrike" kern="1200" cap="none" spc="0" normalizeH="0" baseline="0" noProof="0" dirty="0" smtClean="0">
                <a:ln>
                  <a:noFill/>
                </a:ln>
                <a:effectLst>
                  <a:outerShdw blurRad="38100" dist="38100" dir="2700000" algn="tl">
                    <a:srgbClr val="C0C0C0"/>
                  </a:outerShdw>
                </a:effectLst>
                <a:uLnTx/>
                <a:uFillTx/>
                <a:latin typeface="Baskerville Old Face" pitchFamily="18" charset="0"/>
                <a:cs typeface="Times New Roman" pitchFamily="18" charset="0"/>
              </a:rPr>
              <a:t>An electromagnetic switch, consist of a coil , 1 common terminal , 1 normally closed terminal , and one normally open terminal. </a:t>
            </a:r>
            <a:br>
              <a:rPr kumimoji="0" lang="en-US" sz="2600" b="1" i="0" strike="noStrike" kern="1200" cap="none" spc="0" normalizeH="0" baseline="0" noProof="0" dirty="0" smtClean="0">
                <a:ln>
                  <a:noFill/>
                </a:ln>
                <a:effectLst>
                  <a:outerShdw blurRad="38100" dist="38100" dir="2700000" algn="tl">
                    <a:srgbClr val="C0C0C0"/>
                  </a:outerShdw>
                </a:effectLst>
                <a:uLnTx/>
                <a:uFillTx/>
                <a:latin typeface="Baskerville Old Face" pitchFamily="18" charset="0"/>
                <a:cs typeface="Times New Roman" pitchFamily="18" charset="0"/>
              </a:rPr>
            </a:br>
            <a:r>
              <a:rPr kumimoji="0" lang="en-US" sz="2600" b="1" i="0" strike="noStrike" kern="1200" cap="none" spc="0" normalizeH="0" baseline="0" noProof="0" dirty="0" smtClean="0">
                <a:ln>
                  <a:noFill/>
                </a:ln>
                <a:effectLst>
                  <a:outerShdw blurRad="38100" dist="38100" dir="2700000" algn="tl">
                    <a:srgbClr val="C0C0C0"/>
                  </a:outerShdw>
                </a:effectLst>
                <a:uLnTx/>
                <a:uFillTx/>
                <a:latin typeface="Baskerville Old Face" pitchFamily="18" charset="0"/>
                <a:cs typeface="Times New Roman" pitchFamily="18" charset="0"/>
              </a:rPr>
              <a:t/>
            </a:r>
            <a:br>
              <a:rPr kumimoji="0" lang="en-US" sz="2600" b="1" i="0" strike="noStrike" kern="1200" cap="none" spc="0" normalizeH="0" baseline="0" noProof="0" dirty="0" smtClean="0">
                <a:ln>
                  <a:noFill/>
                </a:ln>
                <a:effectLst>
                  <a:outerShdw blurRad="38100" dist="38100" dir="2700000" algn="tl">
                    <a:srgbClr val="C0C0C0"/>
                  </a:outerShdw>
                </a:effectLst>
                <a:uLnTx/>
                <a:uFillTx/>
                <a:latin typeface="Baskerville Old Face" pitchFamily="18" charset="0"/>
                <a:cs typeface="Times New Roman" pitchFamily="18" charset="0"/>
              </a:rPr>
            </a:br>
            <a:r>
              <a:rPr kumimoji="0" lang="en-US" sz="2600" b="1" i="0" strike="noStrike" kern="1200" cap="none" spc="0" normalizeH="0" baseline="0" noProof="0" dirty="0" smtClean="0">
                <a:ln>
                  <a:noFill/>
                </a:ln>
                <a:effectLst>
                  <a:outerShdw blurRad="38100" dist="38100" dir="2700000" algn="tl">
                    <a:srgbClr val="C0C0C0"/>
                  </a:outerShdw>
                </a:effectLst>
                <a:uLnTx/>
                <a:uFillTx/>
                <a:latin typeface="Baskerville Old Face" pitchFamily="18" charset="0"/>
                <a:cs typeface="Times New Roman" pitchFamily="18" charset="0"/>
              </a:rPr>
              <a:t>When the coil of the relay is at rest (not energized), the common terminal and the normally closed terminal have continuity. When the coil is energized, the common terminal and the normally open terminal have continuity. </a:t>
            </a:r>
            <a:r>
              <a:rPr kumimoji="0" lang="en-US" sz="2600" b="1" i="0" strike="noStrike" kern="1200" cap="none" spc="0" normalizeH="0" baseline="0" noProof="0" dirty="0" smtClean="0">
                <a:ln>
                  <a:noFill/>
                </a:ln>
                <a:effectLst>
                  <a:outerShdw blurRad="38100" dist="38100" dir="2700000" algn="tl">
                    <a:srgbClr val="C0C0C0"/>
                  </a:outerShdw>
                </a:effectLst>
                <a:uLnTx/>
                <a:uFillTx/>
                <a:latin typeface="Times New Roman" pitchFamily="18" charset="0"/>
                <a:ea typeface="+mn-ea"/>
                <a:cs typeface="Times New Roman" pitchFamily="18" charset="0"/>
              </a:rPr>
              <a:t/>
            </a:r>
            <a:br>
              <a:rPr kumimoji="0" lang="en-US" sz="2600" b="1" i="0" strike="noStrike" kern="1200" cap="none" spc="0" normalizeH="0" baseline="0" noProof="0" dirty="0" smtClean="0">
                <a:ln>
                  <a:noFill/>
                </a:ln>
                <a:effectLst>
                  <a:outerShdw blurRad="38100" dist="38100" dir="2700000" algn="tl">
                    <a:srgbClr val="C0C0C0"/>
                  </a:outerShdw>
                </a:effectLst>
                <a:uLnTx/>
                <a:uFillTx/>
                <a:latin typeface="Times New Roman" pitchFamily="18" charset="0"/>
                <a:ea typeface="+mn-ea"/>
                <a:cs typeface="Times New Roman" pitchFamily="18" charset="0"/>
              </a:rPr>
            </a:br>
            <a:endParaRPr kumimoji="0" lang="en-US" sz="2600" b="1" i="0" strike="noStrike" kern="1200" cap="none" spc="0" normalizeH="0" baseline="0" noProof="0" dirty="0">
              <a:ln>
                <a:noFill/>
              </a:ln>
              <a:effectLst>
                <a:outerShdw blurRad="38100" dist="38100" dir="2700000" algn="tl">
                  <a:srgbClr val="C0C0C0"/>
                </a:outerShdw>
              </a:effectLst>
              <a:uLnTx/>
              <a:uFillTx/>
              <a:latin typeface="Times New Roman" pitchFamily="18" charset="0"/>
              <a:ea typeface="+mn-ea"/>
              <a:cs typeface="Times New Roman" pitchFamily="18" charset="0"/>
            </a:endParaRPr>
          </a:p>
        </p:txBody>
      </p:sp>
      <p:sp>
        <p:nvSpPr>
          <p:cNvPr id="2" name="Footer Placeholder 1"/>
          <p:cNvSpPr>
            <a:spLocks noGrp="1"/>
          </p:cNvSpPr>
          <p:nvPr>
            <p:ph type="ftr" sz="quarter" idx="11"/>
          </p:nvPr>
        </p:nvSpPr>
        <p:spPr/>
        <p:txBody>
          <a:bodyPr/>
          <a:lstStyle/>
          <a:p>
            <a:r>
              <a:rPr lang="en-US" dirty="0" smtClean="0"/>
              <a:t>WINEYARD TECHNOLOGIES</a:t>
            </a:r>
            <a:endParaRPr lang="en-US" dirty="0"/>
          </a:p>
        </p:txBody>
      </p:sp>
    </p:spTree>
    <p:extLst>
      <p:ext uri="{BB962C8B-B14F-4D97-AF65-F5344CB8AC3E}">
        <p14:creationId xmlns:p14="http://schemas.microsoft.com/office/powerpoint/2010/main" xmlns="" val="5953056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nvSpPr>
        <p:spPr bwMode="auto">
          <a:xfrm>
            <a:off x="457200" y="6245225"/>
            <a:ext cx="2133600" cy="476250"/>
          </a:xfrm>
          <a:prstGeom prst="rect">
            <a:avLst/>
          </a:prstGeom>
          <a:noFill/>
          <a:ln>
            <a:miter lim="800000"/>
            <a:headEnd/>
            <a:tailEnd/>
          </a:ln>
        </p:spPr>
        <p:txBody>
          <a:bodyPr anchor="b"/>
          <a:lstStyle/>
          <a:p>
            <a:pPr>
              <a:defRPr/>
            </a:pPr>
            <a:fld id="{77B6A0D8-D1CF-4C7F-9778-6CF0AA3FD008}" type="datetime2">
              <a:rPr lang="en-US" sz="1400">
                <a:effectLst>
                  <a:outerShdw blurRad="38100" dist="38100" dir="2700000" algn="tl">
                    <a:srgbClr val="000000"/>
                  </a:outerShdw>
                </a:effectLst>
                <a:latin typeface="Arial" pitchFamily="34" charset="0"/>
                <a:cs typeface="Arial" pitchFamily="34" charset="0"/>
              </a:rPr>
              <a:pPr>
                <a:defRPr/>
              </a:pPr>
              <a:t>Monday, January 28, 2013</a:t>
            </a:fld>
            <a:endParaRPr lang="en-US" sz="1400">
              <a:effectLst>
                <a:outerShdw blurRad="38100" dist="38100" dir="2700000" algn="tl">
                  <a:srgbClr val="000000"/>
                </a:outerShdw>
              </a:effectLst>
              <a:latin typeface="Arial" pitchFamily="34" charset="0"/>
              <a:cs typeface="Arial" pitchFamily="34" charset="0"/>
            </a:endParaRPr>
          </a:p>
        </p:txBody>
      </p:sp>
      <p:sp>
        <p:nvSpPr>
          <p:cNvPr id="6" name="Rectangle 2"/>
          <p:cNvSpPr>
            <a:spLocks noGrp="1" noChangeArrowheads="1"/>
          </p:cNvSpPr>
          <p:nvPr>
            <p:ph type="title"/>
          </p:nvPr>
        </p:nvSpPr>
        <p:spPr>
          <a:xfrm>
            <a:off x="457200" y="277813"/>
            <a:ext cx="8229600" cy="1139825"/>
          </a:xfrm>
        </p:spPr>
        <p:txBody>
          <a:bodyPr anchor="ctr"/>
          <a:lstStyle/>
          <a:p>
            <a:r>
              <a:rPr lang="en-US" sz="3400" u="sng">
                <a:solidFill>
                  <a:schemeClr val="tx1"/>
                </a:solidFill>
                <a:effectLst>
                  <a:outerShdw blurRad="38100" dist="38100" dir="2700000" algn="tl">
                    <a:srgbClr val="C0C0C0"/>
                  </a:outerShdw>
                </a:effectLst>
                <a:latin typeface="Times New Roman" pitchFamily="18" charset="0"/>
              </a:rPr>
              <a:t>SPDT &amp; DPDT:</a:t>
            </a:r>
          </a:p>
        </p:txBody>
      </p:sp>
      <p:sp>
        <p:nvSpPr>
          <p:cNvPr id="2" name="Footer Placeholder 1"/>
          <p:cNvSpPr>
            <a:spLocks noGrp="1"/>
          </p:cNvSpPr>
          <p:nvPr>
            <p:ph type="ftr" sz="quarter" idx="11"/>
          </p:nvPr>
        </p:nvSpPr>
        <p:spPr/>
        <p:txBody>
          <a:bodyPr/>
          <a:lstStyle/>
          <a:p>
            <a:r>
              <a:rPr lang="en-US" dirty="0" smtClean="0"/>
              <a:t>WINEYARD TECHNOLOGIES</a:t>
            </a:r>
            <a:endParaRPr lang="en-US" dirty="0"/>
          </a:p>
        </p:txBody>
      </p:sp>
      <p:pic>
        <p:nvPicPr>
          <p:cNvPr id="7" name="Picture 3" descr="SPDT Relays"/>
          <p:cNvPicPr>
            <a:picLocks noChangeAspect="1" noChangeArrowheads="1"/>
          </p:cNvPicPr>
          <p:nvPr/>
        </p:nvPicPr>
        <p:blipFill>
          <a:blip r:embed="rId2" cstate="print"/>
          <a:srcRect/>
          <a:stretch>
            <a:fillRect/>
          </a:stretch>
        </p:blipFill>
        <p:spPr>
          <a:xfrm>
            <a:off x="457200" y="1600200"/>
            <a:ext cx="3276600" cy="3884613"/>
          </a:xfrm>
          <a:prstGeom prst="rect">
            <a:avLst/>
          </a:prstGeom>
          <a:noFill/>
        </p:spPr>
      </p:pic>
      <p:pic>
        <p:nvPicPr>
          <p:cNvPr id="8" name="Picture 4" descr="12VoltDPDTRelayMedium2.jpg"/>
          <p:cNvPicPr>
            <a:picLocks noChangeAspect="1" noChangeArrowheads="1"/>
          </p:cNvPicPr>
          <p:nvPr/>
        </p:nvPicPr>
        <p:blipFill>
          <a:blip r:embed="rId3" cstate="print"/>
          <a:srcRect/>
          <a:stretch>
            <a:fillRect/>
          </a:stretch>
        </p:blipFill>
        <p:spPr bwMode="auto">
          <a:xfrm>
            <a:off x="4495800" y="1600200"/>
            <a:ext cx="4191000" cy="3840163"/>
          </a:xfrm>
          <a:prstGeom prst="rect">
            <a:avLst/>
          </a:prstGeom>
          <a:noFill/>
          <a:ln w="9525">
            <a:noFill/>
            <a:miter lim="800000"/>
            <a:headEnd/>
            <a:tailEnd/>
          </a:ln>
        </p:spPr>
      </p:pic>
    </p:spTree>
    <p:extLst>
      <p:ext uri="{BB962C8B-B14F-4D97-AF65-F5344CB8AC3E}">
        <p14:creationId xmlns:p14="http://schemas.microsoft.com/office/powerpoint/2010/main" xmlns="" val="24556447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Date Placeholder 3"/>
          <p:cNvSpPr txBox="1">
            <a:spLocks noGrp="1"/>
          </p:cNvSpPr>
          <p:nvPr/>
        </p:nvSpPr>
        <p:spPr bwMode="auto">
          <a:xfrm>
            <a:off x="457200" y="6245225"/>
            <a:ext cx="2133600" cy="476250"/>
          </a:xfrm>
          <a:prstGeom prst="rect">
            <a:avLst/>
          </a:prstGeom>
          <a:noFill/>
          <a:ln>
            <a:miter lim="800000"/>
            <a:headEnd/>
            <a:tailEnd/>
          </a:ln>
        </p:spPr>
        <p:txBody>
          <a:bodyPr anchor="b"/>
          <a:lstStyle/>
          <a:p>
            <a:pPr>
              <a:defRPr/>
            </a:pPr>
            <a:fld id="{D3F14EE3-744E-4D48-BBC9-D50859928CD9}" type="datetime2">
              <a:rPr lang="en-US" sz="1400">
                <a:effectLst>
                  <a:outerShdw blurRad="38100" dist="38100" dir="2700000" algn="tl">
                    <a:srgbClr val="000000"/>
                  </a:outerShdw>
                </a:effectLst>
                <a:latin typeface="Arial" pitchFamily="34" charset="0"/>
                <a:cs typeface="Arial" pitchFamily="34" charset="0"/>
              </a:rPr>
              <a:pPr>
                <a:defRPr/>
              </a:pPr>
              <a:t>Monday, January 28, 2013</a:t>
            </a:fld>
            <a:endParaRPr lang="en-US" sz="1400">
              <a:effectLst>
                <a:outerShdw blurRad="38100" dist="38100" dir="2700000" algn="tl">
                  <a:srgbClr val="000000"/>
                </a:outerShdw>
              </a:effectLst>
              <a:latin typeface="Arial" pitchFamily="34" charset="0"/>
              <a:cs typeface="Arial" pitchFamily="34" charset="0"/>
            </a:endParaRPr>
          </a:p>
        </p:txBody>
      </p:sp>
      <p:sp>
        <p:nvSpPr>
          <p:cNvPr id="50" name="Footer Placeholder 4"/>
          <p:cNvSpPr txBox="1">
            <a:spLocks noGrp="1"/>
          </p:cNvSpPr>
          <p:nvPr/>
        </p:nvSpPr>
        <p:spPr bwMode="auto">
          <a:xfrm>
            <a:off x="3124200" y="6245225"/>
            <a:ext cx="2895600" cy="476250"/>
          </a:xfrm>
          <a:prstGeom prst="rect">
            <a:avLst/>
          </a:prstGeom>
          <a:noFill/>
          <a:ln>
            <a:miter lim="800000"/>
            <a:headEnd/>
            <a:tailEnd/>
          </a:ln>
        </p:spPr>
        <p:txBody>
          <a:bodyPr anchor="b"/>
          <a:lstStyle/>
          <a:p>
            <a:pPr algn="ctr">
              <a:defRPr/>
            </a:pPr>
            <a:r>
              <a:rPr lang="en-US" sz="1400">
                <a:effectLst>
                  <a:outerShdw blurRad="38100" dist="38100" dir="2700000" algn="tl">
                    <a:srgbClr val="000000"/>
                  </a:outerShdw>
                </a:effectLst>
                <a:latin typeface="Arial" pitchFamily="34" charset="0"/>
                <a:cs typeface="Arial" pitchFamily="34" charset="0"/>
              </a:rPr>
              <a:t>WineYard technologies</a:t>
            </a:r>
          </a:p>
        </p:txBody>
      </p:sp>
      <p:sp>
        <p:nvSpPr>
          <p:cNvPr id="23556" name="Rectangle 2"/>
          <p:cNvSpPr>
            <a:spLocks noChangeArrowheads="1"/>
          </p:cNvSpPr>
          <p:nvPr/>
        </p:nvSpPr>
        <p:spPr bwMode="auto">
          <a:xfrm>
            <a:off x="1676400" y="2819400"/>
            <a:ext cx="152400" cy="2286000"/>
          </a:xfrm>
          <a:prstGeom prst="rect">
            <a:avLst/>
          </a:prstGeom>
          <a:solidFill>
            <a:schemeClr val="bg1"/>
          </a:solidFill>
          <a:ln w="76200">
            <a:solidFill>
              <a:schemeClr val="tx1"/>
            </a:solidFill>
            <a:miter lim="800000"/>
            <a:headEnd/>
            <a:tailEnd/>
          </a:ln>
        </p:spPr>
        <p:txBody>
          <a:bodyPr wrap="none" anchor="ctr"/>
          <a:lstStyle/>
          <a:p>
            <a:pPr eaLnBrk="0" hangingPunct="0"/>
            <a:endParaRPr lang="en-US" sz="3200" b="1">
              <a:latin typeface="Times New Roman" pitchFamily="18" charset="0"/>
            </a:endParaRPr>
          </a:p>
        </p:txBody>
      </p:sp>
      <p:sp>
        <p:nvSpPr>
          <p:cNvPr id="23557" name="Line 3"/>
          <p:cNvSpPr>
            <a:spLocks noChangeShapeType="1"/>
          </p:cNvSpPr>
          <p:nvPr/>
        </p:nvSpPr>
        <p:spPr bwMode="auto">
          <a:xfrm>
            <a:off x="457200" y="2133600"/>
            <a:ext cx="1295400" cy="0"/>
          </a:xfrm>
          <a:prstGeom prst="line">
            <a:avLst/>
          </a:prstGeom>
          <a:noFill/>
          <a:ln w="76200">
            <a:solidFill>
              <a:srgbClr val="FF0000"/>
            </a:solidFill>
            <a:round/>
            <a:headEnd/>
            <a:tailEnd/>
          </a:ln>
        </p:spPr>
        <p:txBody>
          <a:bodyPr/>
          <a:lstStyle/>
          <a:p>
            <a:endParaRPr lang="en-US"/>
          </a:p>
        </p:txBody>
      </p:sp>
      <p:sp>
        <p:nvSpPr>
          <p:cNvPr id="23558" name="Line 4"/>
          <p:cNvSpPr>
            <a:spLocks noChangeShapeType="1"/>
          </p:cNvSpPr>
          <p:nvPr/>
        </p:nvSpPr>
        <p:spPr bwMode="auto">
          <a:xfrm>
            <a:off x="609600" y="5715000"/>
            <a:ext cx="1143000" cy="0"/>
          </a:xfrm>
          <a:prstGeom prst="line">
            <a:avLst/>
          </a:prstGeom>
          <a:noFill/>
          <a:ln w="76200">
            <a:solidFill>
              <a:srgbClr val="FF0000"/>
            </a:solidFill>
            <a:round/>
            <a:headEnd/>
            <a:tailEnd/>
          </a:ln>
        </p:spPr>
        <p:txBody>
          <a:bodyPr/>
          <a:lstStyle/>
          <a:p>
            <a:endParaRPr lang="en-US"/>
          </a:p>
        </p:txBody>
      </p:sp>
      <p:sp>
        <p:nvSpPr>
          <p:cNvPr id="23559" name="Line 5"/>
          <p:cNvSpPr>
            <a:spLocks noChangeShapeType="1"/>
          </p:cNvSpPr>
          <p:nvPr/>
        </p:nvSpPr>
        <p:spPr bwMode="auto">
          <a:xfrm>
            <a:off x="1752600" y="2133600"/>
            <a:ext cx="0" cy="685800"/>
          </a:xfrm>
          <a:prstGeom prst="line">
            <a:avLst/>
          </a:prstGeom>
          <a:noFill/>
          <a:ln w="76200">
            <a:solidFill>
              <a:srgbClr val="FF0000"/>
            </a:solidFill>
            <a:round/>
            <a:headEnd/>
            <a:tailEnd/>
          </a:ln>
        </p:spPr>
        <p:txBody>
          <a:bodyPr/>
          <a:lstStyle/>
          <a:p>
            <a:endParaRPr lang="en-US"/>
          </a:p>
        </p:txBody>
      </p:sp>
      <p:sp>
        <p:nvSpPr>
          <p:cNvPr id="23560" name="Line 6"/>
          <p:cNvSpPr>
            <a:spLocks noChangeShapeType="1"/>
          </p:cNvSpPr>
          <p:nvPr/>
        </p:nvSpPr>
        <p:spPr bwMode="auto">
          <a:xfrm flipV="1">
            <a:off x="1752600" y="5029200"/>
            <a:ext cx="0" cy="685800"/>
          </a:xfrm>
          <a:prstGeom prst="line">
            <a:avLst/>
          </a:prstGeom>
          <a:noFill/>
          <a:ln w="76200">
            <a:solidFill>
              <a:schemeClr val="tx1"/>
            </a:solidFill>
            <a:round/>
            <a:headEnd/>
            <a:tailEnd/>
          </a:ln>
        </p:spPr>
        <p:txBody>
          <a:bodyPr/>
          <a:lstStyle/>
          <a:p>
            <a:endParaRPr lang="en-US"/>
          </a:p>
        </p:txBody>
      </p:sp>
      <p:sp>
        <p:nvSpPr>
          <p:cNvPr id="23561" name="Line 7"/>
          <p:cNvSpPr>
            <a:spLocks noChangeShapeType="1"/>
          </p:cNvSpPr>
          <p:nvPr/>
        </p:nvSpPr>
        <p:spPr bwMode="auto">
          <a:xfrm flipH="1">
            <a:off x="1676400" y="2895600"/>
            <a:ext cx="152400" cy="76200"/>
          </a:xfrm>
          <a:prstGeom prst="line">
            <a:avLst/>
          </a:prstGeom>
          <a:noFill/>
          <a:ln w="76200">
            <a:solidFill>
              <a:schemeClr val="tx1"/>
            </a:solidFill>
            <a:round/>
            <a:headEnd/>
            <a:tailEnd/>
          </a:ln>
        </p:spPr>
        <p:txBody>
          <a:bodyPr/>
          <a:lstStyle/>
          <a:p>
            <a:endParaRPr lang="en-US"/>
          </a:p>
        </p:txBody>
      </p:sp>
      <p:sp>
        <p:nvSpPr>
          <p:cNvPr id="23562" name="Line 8"/>
          <p:cNvSpPr>
            <a:spLocks noChangeShapeType="1"/>
          </p:cNvSpPr>
          <p:nvPr/>
        </p:nvSpPr>
        <p:spPr bwMode="auto">
          <a:xfrm flipH="1">
            <a:off x="1676400" y="3124200"/>
            <a:ext cx="152400" cy="76200"/>
          </a:xfrm>
          <a:prstGeom prst="line">
            <a:avLst/>
          </a:prstGeom>
          <a:noFill/>
          <a:ln w="76200">
            <a:solidFill>
              <a:schemeClr val="tx1"/>
            </a:solidFill>
            <a:round/>
            <a:headEnd/>
            <a:tailEnd/>
          </a:ln>
        </p:spPr>
        <p:txBody>
          <a:bodyPr/>
          <a:lstStyle/>
          <a:p>
            <a:endParaRPr lang="en-US"/>
          </a:p>
        </p:txBody>
      </p:sp>
      <p:sp>
        <p:nvSpPr>
          <p:cNvPr id="23563" name="Line 9"/>
          <p:cNvSpPr>
            <a:spLocks noChangeShapeType="1"/>
          </p:cNvSpPr>
          <p:nvPr/>
        </p:nvSpPr>
        <p:spPr bwMode="auto">
          <a:xfrm flipH="1">
            <a:off x="1676400" y="3352800"/>
            <a:ext cx="152400" cy="76200"/>
          </a:xfrm>
          <a:prstGeom prst="line">
            <a:avLst/>
          </a:prstGeom>
          <a:noFill/>
          <a:ln w="76200">
            <a:solidFill>
              <a:schemeClr val="tx1"/>
            </a:solidFill>
            <a:round/>
            <a:headEnd/>
            <a:tailEnd/>
          </a:ln>
        </p:spPr>
        <p:txBody>
          <a:bodyPr/>
          <a:lstStyle/>
          <a:p>
            <a:endParaRPr lang="en-US"/>
          </a:p>
        </p:txBody>
      </p:sp>
      <p:sp>
        <p:nvSpPr>
          <p:cNvPr id="23564" name="Line 10"/>
          <p:cNvSpPr>
            <a:spLocks noChangeShapeType="1"/>
          </p:cNvSpPr>
          <p:nvPr/>
        </p:nvSpPr>
        <p:spPr bwMode="auto">
          <a:xfrm flipH="1">
            <a:off x="1676400" y="3505200"/>
            <a:ext cx="152400" cy="76200"/>
          </a:xfrm>
          <a:prstGeom prst="line">
            <a:avLst/>
          </a:prstGeom>
          <a:noFill/>
          <a:ln w="76200">
            <a:solidFill>
              <a:schemeClr val="tx1"/>
            </a:solidFill>
            <a:round/>
            <a:headEnd/>
            <a:tailEnd/>
          </a:ln>
        </p:spPr>
        <p:txBody>
          <a:bodyPr/>
          <a:lstStyle/>
          <a:p>
            <a:endParaRPr lang="en-US"/>
          </a:p>
        </p:txBody>
      </p:sp>
      <p:sp>
        <p:nvSpPr>
          <p:cNvPr id="23565" name="Line 11"/>
          <p:cNvSpPr>
            <a:spLocks noChangeShapeType="1"/>
          </p:cNvSpPr>
          <p:nvPr/>
        </p:nvSpPr>
        <p:spPr bwMode="auto">
          <a:xfrm flipH="1">
            <a:off x="1676400" y="3657600"/>
            <a:ext cx="152400" cy="76200"/>
          </a:xfrm>
          <a:prstGeom prst="line">
            <a:avLst/>
          </a:prstGeom>
          <a:noFill/>
          <a:ln w="76200">
            <a:solidFill>
              <a:schemeClr val="tx1"/>
            </a:solidFill>
            <a:round/>
            <a:headEnd/>
            <a:tailEnd/>
          </a:ln>
        </p:spPr>
        <p:txBody>
          <a:bodyPr/>
          <a:lstStyle/>
          <a:p>
            <a:endParaRPr lang="en-US"/>
          </a:p>
        </p:txBody>
      </p:sp>
      <p:sp>
        <p:nvSpPr>
          <p:cNvPr id="23566" name="Line 12"/>
          <p:cNvSpPr>
            <a:spLocks noChangeShapeType="1"/>
          </p:cNvSpPr>
          <p:nvPr/>
        </p:nvSpPr>
        <p:spPr bwMode="auto">
          <a:xfrm flipH="1">
            <a:off x="1676400" y="3810000"/>
            <a:ext cx="152400" cy="76200"/>
          </a:xfrm>
          <a:prstGeom prst="line">
            <a:avLst/>
          </a:prstGeom>
          <a:noFill/>
          <a:ln w="76200">
            <a:solidFill>
              <a:schemeClr val="tx1"/>
            </a:solidFill>
            <a:round/>
            <a:headEnd/>
            <a:tailEnd/>
          </a:ln>
        </p:spPr>
        <p:txBody>
          <a:bodyPr/>
          <a:lstStyle/>
          <a:p>
            <a:endParaRPr lang="en-US"/>
          </a:p>
        </p:txBody>
      </p:sp>
      <p:sp>
        <p:nvSpPr>
          <p:cNvPr id="23567" name="Line 13"/>
          <p:cNvSpPr>
            <a:spLocks noChangeShapeType="1"/>
          </p:cNvSpPr>
          <p:nvPr/>
        </p:nvSpPr>
        <p:spPr bwMode="auto">
          <a:xfrm flipH="1">
            <a:off x="1676400" y="3962400"/>
            <a:ext cx="152400" cy="76200"/>
          </a:xfrm>
          <a:prstGeom prst="line">
            <a:avLst/>
          </a:prstGeom>
          <a:noFill/>
          <a:ln w="76200">
            <a:solidFill>
              <a:schemeClr val="tx1"/>
            </a:solidFill>
            <a:round/>
            <a:headEnd/>
            <a:tailEnd/>
          </a:ln>
        </p:spPr>
        <p:txBody>
          <a:bodyPr/>
          <a:lstStyle/>
          <a:p>
            <a:endParaRPr lang="en-US"/>
          </a:p>
        </p:txBody>
      </p:sp>
      <p:sp>
        <p:nvSpPr>
          <p:cNvPr id="23568" name="Line 14"/>
          <p:cNvSpPr>
            <a:spLocks noChangeShapeType="1"/>
          </p:cNvSpPr>
          <p:nvPr/>
        </p:nvSpPr>
        <p:spPr bwMode="auto">
          <a:xfrm flipH="1">
            <a:off x="1676400" y="4114800"/>
            <a:ext cx="152400" cy="76200"/>
          </a:xfrm>
          <a:prstGeom prst="line">
            <a:avLst/>
          </a:prstGeom>
          <a:noFill/>
          <a:ln w="76200">
            <a:solidFill>
              <a:schemeClr val="tx1"/>
            </a:solidFill>
            <a:round/>
            <a:headEnd/>
            <a:tailEnd/>
          </a:ln>
        </p:spPr>
        <p:txBody>
          <a:bodyPr/>
          <a:lstStyle/>
          <a:p>
            <a:endParaRPr lang="en-US"/>
          </a:p>
        </p:txBody>
      </p:sp>
      <p:sp>
        <p:nvSpPr>
          <p:cNvPr id="23569" name="Line 15"/>
          <p:cNvSpPr>
            <a:spLocks noChangeShapeType="1"/>
          </p:cNvSpPr>
          <p:nvPr/>
        </p:nvSpPr>
        <p:spPr bwMode="auto">
          <a:xfrm flipH="1">
            <a:off x="1676400" y="4267200"/>
            <a:ext cx="152400" cy="76200"/>
          </a:xfrm>
          <a:prstGeom prst="line">
            <a:avLst/>
          </a:prstGeom>
          <a:noFill/>
          <a:ln w="76200">
            <a:solidFill>
              <a:schemeClr val="tx1"/>
            </a:solidFill>
            <a:round/>
            <a:headEnd/>
            <a:tailEnd/>
          </a:ln>
        </p:spPr>
        <p:txBody>
          <a:bodyPr/>
          <a:lstStyle/>
          <a:p>
            <a:endParaRPr lang="en-US"/>
          </a:p>
        </p:txBody>
      </p:sp>
      <p:sp>
        <p:nvSpPr>
          <p:cNvPr id="23570" name="Line 16"/>
          <p:cNvSpPr>
            <a:spLocks noChangeShapeType="1"/>
          </p:cNvSpPr>
          <p:nvPr/>
        </p:nvSpPr>
        <p:spPr bwMode="auto">
          <a:xfrm flipH="1">
            <a:off x="1676400" y="4419600"/>
            <a:ext cx="152400" cy="76200"/>
          </a:xfrm>
          <a:prstGeom prst="line">
            <a:avLst/>
          </a:prstGeom>
          <a:noFill/>
          <a:ln w="76200">
            <a:solidFill>
              <a:schemeClr val="tx1"/>
            </a:solidFill>
            <a:round/>
            <a:headEnd/>
            <a:tailEnd/>
          </a:ln>
        </p:spPr>
        <p:txBody>
          <a:bodyPr/>
          <a:lstStyle/>
          <a:p>
            <a:endParaRPr lang="en-US"/>
          </a:p>
        </p:txBody>
      </p:sp>
      <p:sp>
        <p:nvSpPr>
          <p:cNvPr id="23571" name="Line 17"/>
          <p:cNvSpPr>
            <a:spLocks noChangeShapeType="1"/>
          </p:cNvSpPr>
          <p:nvPr/>
        </p:nvSpPr>
        <p:spPr bwMode="auto">
          <a:xfrm flipH="1">
            <a:off x="1676400" y="4572000"/>
            <a:ext cx="152400" cy="76200"/>
          </a:xfrm>
          <a:prstGeom prst="line">
            <a:avLst/>
          </a:prstGeom>
          <a:noFill/>
          <a:ln w="76200">
            <a:solidFill>
              <a:schemeClr val="tx1"/>
            </a:solidFill>
            <a:round/>
            <a:headEnd/>
            <a:tailEnd/>
          </a:ln>
        </p:spPr>
        <p:txBody>
          <a:bodyPr/>
          <a:lstStyle/>
          <a:p>
            <a:endParaRPr lang="en-US"/>
          </a:p>
        </p:txBody>
      </p:sp>
      <p:sp>
        <p:nvSpPr>
          <p:cNvPr id="23572" name="Line 18"/>
          <p:cNvSpPr>
            <a:spLocks noChangeShapeType="1"/>
          </p:cNvSpPr>
          <p:nvPr/>
        </p:nvSpPr>
        <p:spPr bwMode="auto">
          <a:xfrm flipH="1">
            <a:off x="1676400" y="4724400"/>
            <a:ext cx="152400" cy="76200"/>
          </a:xfrm>
          <a:prstGeom prst="line">
            <a:avLst/>
          </a:prstGeom>
          <a:noFill/>
          <a:ln w="76200">
            <a:solidFill>
              <a:schemeClr val="tx1"/>
            </a:solidFill>
            <a:round/>
            <a:headEnd/>
            <a:tailEnd/>
          </a:ln>
        </p:spPr>
        <p:txBody>
          <a:bodyPr/>
          <a:lstStyle/>
          <a:p>
            <a:endParaRPr lang="en-US"/>
          </a:p>
        </p:txBody>
      </p:sp>
      <p:sp>
        <p:nvSpPr>
          <p:cNvPr id="23573" name="Line 19"/>
          <p:cNvSpPr>
            <a:spLocks noChangeShapeType="1"/>
          </p:cNvSpPr>
          <p:nvPr/>
        </p:nvSpPr>
        <p:spPr bwMode="auto">
          <a:xfrm flipH="1">
            <a:off x="1676400" y="4876800"/>
            <a:ext cx="152400" cy="76200"/>
          </a:xfrm>
          <a:prstGeom prst="line">
            <a:avLst/>
          </a:prstGeom>
          <a:noFill/>
          <a:ln w="76200">
            <a:solidFill>
              <a:schemeClr val="tx1"/>
            </a:solidFill>
            <a:round/>
            <a:headEnd/>
            <a:tailEnd/>
          </a:ln>
        </p:spPr>
        <p:txBody>
          <a:bodyPr/>
          <a:lstStyle/>
          <a:p>
            <a:endParaRPr lang="en-US"/>
          </a:p>
        </p:txBody>
      </p:sp>
      <p:sp>
        <p:nvSpPr>
          <p:cNvPr id="23574" name="Line 20"/>
          <p:cNvSpPr>
            <a:spLocks noChangeShapeType="1"/>
          </p:cNvSpPr>
          <p:nvPr/>
        </p:nvSpPr>
        <p:spPr bwMode="auto">
          <a:xfrm>
            <a:off x="3581400" y="6248400"/>
            <a:ext cx="2438400" cy="0"/>
          </a:xfrm>
          <a:prstGeom prst="line">
            <a:avLst/>
          </a:prstGeom>
          <a:noFill/>
          <a:ln w="76200">
            <a:solidFill>
              <a:srgbClr val="FF0000"/>
            </a:solidFill>
            <a:round/>
            <a:headEnd/>
            <a:tailEnd/>
          </a:ln>
        </p:spPr>
        <p:txBody>
          <a:bodyPr/>
          <a:lstStyle/>
          <a:p>
            <a:endParaRPr lang="en-US"/>
          </a:p>
        </p:txBody>
      </p:sp>
      <p:sp>
        <p:nvSpPr>
          <p:cNvPr id="23575" name="Line 21"/>
          <p:cNvSpPr>
            <a:spLocks noChangeShapeType="1"/>
          </p:cNvSpPr>
          <p:nvPr/>
        </p:nvSpPr>
        <p:spPr bwMode="auto">
          <a:xfrm flipV="1">
            <a:off x="3581400" y="4800600"/>
            <a:ext cx="0" cy="1447800"/>
          </a:xfrm>
          <a:prstGeom prst="line">
            <a:avLst/>
          </a:prstGeom>
          <a:noFill/>
          <a:ln w="76200">
            <a:solidFill>
              <a:srgbClr val="FF0000"/>
            </a:solidFill>
            <a:round/>
            <a:headEnd/>
            <a:tailEnd type="triangle" w="med" len="med"/>
          </a:ln>
        </p:spPr>
        <p:txBody>
          <a:bodyPr/>
          <a:lstStyle/>
          <a:p>
            <a:endParaRPr lang="en-US"/>
          </a:p>
        </p:txBody>
      </p:sp>
      <p:sp>
        <p:nvSpPr>
          <p:cNvPr id="23576" name="Oval 22"/>
          <p:cNvSpPr>
            <a:spLocks noChangeArrowheads="1"/>
          </p:cNvSpPr>
          <p:nvPr/>
        </p:nvSpPr>
        <p:spPr bwMode="auto">
          <a:xfrm>
            <a:off x="5943600" y="3505200"/>
            <a:ext cx="228600" cy="152400"/>
          </a:xfrm>
          <a:prstGeom prst="ellipse">
            <a:avLst/>
          </a:prstGeom>
          <a:solidFill>
            <a:schemeClr val="accent1"/>
          </a:solidFill>
          <a:ln w="9525">
            <a:solidFill>
              <a:schemeClr val="tx1"/>
            </a:solidFill>
            <a:round/>
            <a:headEnd/>
            <a:tailEnd/>
          </a:ln>
        </p:spPr>
        <p:txBody>
          <a:bodyPr wrap="none" anchor="ctr"/>
          <a:lstStyle/>
          <a:p>
            <a:pPr eaLnBrk="0" hangingPunct="0"/>
            <a:endParaRPr lang="en-US" sz="3200" b="1">
              <a:latin typeface="Times New Roman" pitchFamily="18" charset="0"/>
            </a:endParaRPr>
          </a:p>
        </p:txBody>
      </p:sp>
      <p:sp>
        <p:nvSpPr>
          <p:cNvPr id="23577" name="Oval 23"/>
          <p:cNvSpPr>
            <a:spLocks noChangeArrowheads="1"/>
          </p:cNvSpPr>
          <p:nvPr/>
        </p:nvSpPr>
        <p:spPr bwMode="auto">
          <a:xfrm>
            <a:off x="3733800" y="1905000"/>
            <a:ext cx="152400" cy="228600"/>
          </a:xfrm>
          <a:prstGeom prst="ellipse">
            <a:avLst/>
          </a:prstGeom>
          <a:solidFill>
            <a:schemeClr val="accent1"/>
          </a:solidFill>
          <a:ln w="9525">
            <a:solidFill>
              <a:schemeClr val="tx1"/>
            </a:solidFill>
            <a:round/>
            <a:headEnd/>
            <a:tailEnd/>
          </a:ln>
        </p:spPr>
        <p:txBody>
          <a:bodyPr wrap="none" anchor="ctr"/>
          <a:lstStyle/>
          <a:p>
            <a:pPr eaLnBrk="0" hangingPunct="0"/>
            <a:endParaRPr lang="en-US" sz="3200" b="1">
              <a:latin typeface="Times New Roman" pitchFamily="18" charset="0"/>
            </a:endParaRPr>
          </a:p>
        </p:txBody>
      </p:sp>
      <p:sp>
        <p:nvSpPr>
          <p:cNvPr id="23578" name="Oval 24"/>
          <p:cNvSpPr>
            <a:spLocks noChangeArrowheads="1"/>
          </p:cNvSpPr>
          <p:nvPr/>
        </p:nvSpPr>
        <p:spPr bwMode="auto">
          <a:xfrm>
            <a:off x="3581400" y="4724400"/>
            <a:ext cx="152400" cy="152400"/>
          </a:xfrm>
          <a:prstGeom prst="ellipse">
            <a:avLst/>
          </a:prstGeom>
          <a:solidFill>
            <a:schemeClr val="accent1"/>
          </a:solidFill>
          <a:ln w="9525">
            <a:solidFill>
              <a:schemeClr val="tx1"/>
            </a:solidFill>
            <a:round/>
            <a:headEnd/>
            <a:tailEnd/>
          </a:ln>
        </p:spPr>
        <p:txBody>
          <a:bodyPr wrap="none" anchor="ctr"/>
          <a:lstStyle/>
          <a:p>
            <a:pPr eaLnBrk="0" hangingPunct="0"/>
            <a:endParaRPr lang="en-US" sz="3200" b="1">
              <a:latin typeface="Times New Roman" pitchFamily="18" charset="0"/>
            </a:endParaRPr>
          </a:p>
        </p:txBody>
      </p:sp>
      <p:sp>
        <p:nvSpPr>
          <p:cNvPr id="23579" name="AutoShape 25"/>
          <p:cNvSpPr>
            <a:spLocks noChangeArrowheads="1"/>
          </p:cNvSpPr>
          <p:nvPr/>
        </p:nvSpPr>
        <p:spPr bwMode="auto">
          <a:xfrm>
            <a:off x="4572000" y="3505200"/>
            <a:ext cx="304800" cy="228600"/>
          </a:xfrm>
          <a:prstGeom prst="flowChartConnector">
            <a:avLst/>
          </a:prstGeom>
          <a:solidFill>
            <a:schemeClr val="tx1"/>
          </a:solidFill>
          <a:ln w="9525">
            <a:solidFill>
              <a:schemeClr val="tx1"/>
            </a:solidFill>
            <a:round/>
            <a:headEnd/>
            <a:tailEnd/>
          </a:ln>
        </p:spPr>
        <p:txBody>
          <a:bodyPr wrap="none" anchor="ctr"/>
          <a:lstStyle/>
          <a:p>
            <a:pPr eaLnBrk="0" hangingPunct="0"/>
            <a:endParaRPr lang="en-US" sz="3200" b="1">
              <a:latin typeface="Times New Roman" pitchFamily="18" charset="0"/>
            </a:endParaRPr>
          </a:p>
        </p:txBody>
      </p:sp>
      <p:sp>
        <p:nvSpPr>
          <p:cNvPr id="970778" name="Line 26"/>
          <p:cNvSpPr>
            <a:spLocks noChangeShapeType="1"/>
          </p:cNvSpPr>
          <p:nvPr/>
        </p:nvSpPr>
        <p:spPr bwMode="auto">
          <a:xfrm flipH="1" flipV="1">
            <a:off x="3810000" y="2057400"/>
            <a:ext cx="914400" cy="1524000"/>
          </a:xfrm>
          <a:prstGeom prst="line">
            <a:avLst/>
          </a:prstGeom>
          <a:noFill/>
          <a:ln w="76200">
            <a:solidFill>
              <a:srgbClr val="FF0000"/>
            </a:solidFill>
            <a:round/>
            <a:headEnd/>
            <a:tailEnd type="triangle" w="med" len="med"/>
          </a:ln>
        </p:spPr>
        <p:txBody>
          <a:bodyPr/>
          <a:lstStyle/>
          <a:p>
            <a:endParaRPr lang="en-US"/>
          </a:p>
        </p:txBody>
      </p:sp>
      <p:sp>
        <p:nvSpPr>
          <p:cNvPr id="23581" name="Text Box 27"/>
          <p:cNvSpPr txBox="1">
            <a:spLocks noChangeArrowheads="1"/>
          </p:cNvSpPr>
          <p:nvPr/>
        </p:nvSpPr>
        <p:spPr bwMode="auto">
          <a:xfrm>
            <a:off x="3276600" y="1268413"/>
            <a:ext cx="888385" cy="584775"/>
          </a:xfrm>
          <a:prstGeom prst="rect">
            <a:avLst/>
          </a:prstGeom>
          <a:noFill/>
          <a:ln w="9525">
            <a:noFill/>
            <a:miter lim="800000"/>
            <a:headEnd/>
            <a:tailEnd/>
          </a:ln>
        </p:spPr>
        <p:txBody>
          <a:bodyPr wrap="none">
            <a:spAutoFit/>
          </a:bodyPr>
          <a:lstStyle/>
          <a:p>
            <a:r>
              <a:rPr lang="en-US" sz="3200" dirty="0">
                <a:solidFill>
                  <a:srgbClr val="333300"/>
                </a:solidFill>
                <a:latin typeface="Baskerville Old Face" pitchFamily="18" charset="0"/>
              </a:rPr>
              <a:t>N/C</a:t>
            </a:r>
          </a:p>
        </p:txBody>
      </p:sp>
      <p:sp>
        <p:nvSpPr>
          <p:cNvPr id="23582" name="Text Box 28"/>
          <p:cNvSpPr txBox="1">
            <a:spLocks noChangeArrowheads="1"/>
          </p:cNvSpPr>
          <p:nvPr/>
        </p:nvSpPr>
        <p:spPr bwMode="auto">
          <a:xfrm>
            <a:off x="6461125" y="3076575"/>
            <a:ext cx="1157689" cy="584775"/>
          </a:xfrm>
          <a:prstGeom prst="rect">
            <a:avLst/>
          </a:prstGeom>
          <a:noFill/>
          <a:ln w="9525">
            <a:noFill/>
            <a:miter lim="800000"/>
            <a:headEnd/>
            <a:tailEnd/>
          </a:ln>
        </p:spPr>
        <p:txBody>
          <a:bodyPr wrap="none">
            <a:spAutoFit/>
          </a:bodyPr>
          <a:lstStyle/>
          <a:p>
            <a:r>
              <a:rPr lang="en-US" sz="3200" dirty="0">
                <a:solidFill>
                  <a:srgbClr val="333300"/>
                </a:solidFill>
                <a:latin typeface="Baskerville Old Face" pitchFamily="18" charset="0"/>
              </a:rPr>
              <a:t>COM</a:t>
            </a:r>
          </a:p>
        </p:txBody>
      </p:sp>
      <p:sp>
        <p:nvSpPr>
          <p:cNvPr id="23583" name="Text Box 29"/>
          <p:cNvSpPr txBox="1">
            <a:spLocks noChangeArrowheads="1"/>
          </p:cNvSpPr>
          <p:nvPr/>
        </p:nvSpPr>
        <p:spPr bwMode="auto">
          <a:xfrm>
            <a:off x="3733800" y="4876800"/>
            <a:ext cx="1093788" cy="579438"/>
          </a:xfrm>
          <a:prstGeom prst="rect">
            <a:avLst/>
          </a:prstGeom>
          <a:noFill/>
          <a:ln w="9525">
            <a:noFill/>
            <a:miter lim="800000"/>
            <a:headEnd/>
            <a:tailEnd/>
          </a:ln>
        </p:spPr>
        <p:txBody>
          <a:bodyPr>
            <a:spAutoFit/>
          </a:bodyPr>
          <a:lstStyle/>
          <a:p>
            <a:r>
              <a:rPr lang="en-US" sz="3200" dirty="0">
                <a:solidFill>
                  <a:srgbClr val="333300"/>
                </a:solidFill>
                <a:latin typeface="Bodoni MT Black" pitchFamily="18" charset="0"/>
              </a:rPr>
              <a:t>N/O</a:t>
            </a:r>
          </a:p>
        </p:txBody>
      </p:sp>
      <p:sp>
        <p:nvSpPr>
          <p:cNvPr id="23584" name="Rectangle 30"/>
          <p:cNvSpPr>
            <a:spLocks noChangeArrowheads="1"/>
          </p:cNvSpPr>
          <p:nvPr/>
        </p:nvSpPr>
        <p:spPr bwMode="auto">
          <a:xfrm>
            <a:off x="6934200" y="1143000"/>
            <a:ext cx="1905000" cy="1066800"/>
          </a:xfrm>
          <a:prstGeom prst="rect">
            <a:avLst/>
          </a:prstGeom>
          <a:solidFill>
            <a:schemeClr val="accent1"/>
          </a:solidFill>
          <a:ln w="57150">
            <a:solidFill>
              <a:schemeClr val="tx1"/>
            </a:solidFill>
            <a:miter lim="800000"/>
            <a:headEnd/>
            <a:tailEnd/>
          </a:ln>
        </p:spPr>
        <p:txBody>
          <a:bodyPr wrap="none" anchor="ctr"/>
          <a:lstStyle/>
          <a:p>
            <a:pPr algn="ctr"/>
            <a:r>
              <a:rPr lang="en-US" sz="3200">
                <a:solidFill>
                  <a:srgbClr val="333300"/>
                </a:solidFill>
                <a:latin typeface="Bodoni MT Black" pitchFamily="18" charset="0"/>
              </a:rPr>
              <a:t>AC</a:t>
            </a:r>
          </a:p>
          <a:p>
            <a:pPr algn="ctr"/>
            <a:r>
              <a:rPr lang="en-US" sz="3200">
                <a:solidFill>
                  <a:srgbClr val="333300"/>
                </a:solidFill>
                <a:latin typeface="Bodoni MT Black" pitchFamily="18" charset="0"/>
              </a:rPr>
              <a:t>230V</a:t>
            </a:r>
          </a:p>
        </p:txBody>
      </p:sp>
      <p:sp>
        <p:nvSpPr>
          <p:cNvPr id="23585" name="Line 31"/>
          <p:cNvSpPr>
            <a:spLocks noChangeShapeType="1"/>
          </p:cNvSpPr>
          <p:nvPr/>
        </p:nvSpPr>
        <p:spPr bwMode="auto">
          <a:xfrm>
            <a:off x="4800600" y="1371600"/>
            <a:ext cx="0" cy="2133600"/>
          </a:xfrm>
          <a:prstGeom prst="line">
            <a:avLst/>
          </a:prstGeom>
          <a:noFill/>
          <a:ln w="76200">
            <a:solidFill>
              <a:srgbClr val="FF0000"/>
            </a:solidFill>
            <a:round/>
            <a:headEnd/>
            <a:tailEnd/>
          </a:ln>
        </p:spPr>
        <p:txBody>
          <a:bodyPr/>
          <a:lstStyle/>
          <a:p>
            <a:endParaRPr lang="en-US"/>
          </a:p>
        </p:txBody>
      </p:sp>
      <p:sp>
        <p:nvSpPr>
          <p:cNvPr id="23586" name="Line 32"/>
          <p:cNvSpPr>
            <a:spLocks noChangeShapeType="1"/>
          </p:cNvSpPr>
          <p:nvPr/>
        </p:nvSpPr>
        <p:spPr bwMode="auto">
          <a:xfrm>
            <a:off x="4800600" y="1371600"/>
            <a:ext cx="2133600" cy="0"/>
          </a:xfrm>
          <a:prstGeom prst="line">
            <a:avLst/>
          </a:prstGeom>
          <a:noFill/>
          <a:ln w="76200">
            <a:solidFill>
              <a:srgbClr val="FF0000"/>
            </a:solidFill>
            <a:round/>
            <a:headEnd/>
            <a:tailEnd/>
          </a:ln>
        </p:spPr>
        <p:txBody>
          <a:bodyPr/>
          <a:lstStyle/>
          <a:p>
            <a:endParaRPr lang="en-US"/>
          </a:p>
        </p:txBody>
      </p:sp>
      <p:sp>
        <p:nvSpPr>
          <p:cNvPr id="23587" name="Line 33"/>
          <p:cNvSpPr>
            <a:spLocks noChangeShapeType="1"/>
          </p:cNvSpPr>
          <p:nvPr/>
        </p:nvSpPr>
        <p:spPr bwMode="auto">
          <a:xfrm>
            <a:off x="6096000" y="1905000"/>
            <a:ext cx="838200" cy="0"/>
          </a:xfrm>
          <a:prstGeom prst="line">
            <a:avLst/>
          </a:prstGeom>
          <a:noFill/>
          <a:ln w="76200">
            <a:solidFill>
              <a:srgbClr val="FF0000"/>
            </a:solidFill>
            <a:round/>
            <a:headEnd/>
            <a:tailEnd/>
          </a:ln>
        </p:spPr>
        <p:txBody>
          <a:bodyPr/>
          <a:lstStyle/>
          <a:p>
            <a:endParaRPr lang="en-US"/>
          </a:p>
        </p:txBody>
      </p:sp>
      <p:sp>
        <p:nvSpPr>
          <p:cNvPr id="23588" name="Line 34"/>
          <p:cNvSpPr>
            <a:spLocks noChangeShapeType="1"/>
          </p:cNvSpPr>
          <p:nvPr/>
        </p:nvSpPr>
        <p:spPr bwMode="auto">
          <a:xfrm>
            <a:off x="6096000" y="1905000"/>
            <a:ext cx="0" cy="1676400"/>
          </a:xfrm>
          <a:prstGeom prst="line">
            <a:avLst/>
          </a:prstGeom>
          <a:noFill/>
          <a:ln w="76200">
            <a:solidFill>
              <a:srgbClr val="FF0000"/>
            </a:solidFill>
            <a:round/>
            <a:headEnd/>
            <a:tailEnd/>
          </a:ln>
        </p:spPr>
        <p:txBody>
          <a:bodyPr/>
          <a:lstStyle/>
          <a:p>
            <a:endParaRPr lang="en-US"/>
          </a:p>
        </p:txBody>
      </p:sp>
      <p:sp>
        <p:nvSpPr>
          <p:cNvPr id="23589" name="Rectangle 35"/>
          <p:cNvSpPr>
            <a:spLocks noChangeArrowheads="1"/>
          </p:cNvSpPr>
          <p:nvPr/>
        </p:nvSpPr>
        <p:spPr bwMode="auto">
          <a:xfrm>
            <a:off x="6934200" y="4572000"/>
            <a:ext cx="1905000" cy="990600"/>
          </a:xfrm>
          <a:prstGeom prst="rect">
            <a:avLst/>
          </a:prstGeom>
          <a:solidFill>
            <a:schemeClr val="accent1"/>
          </a:solidFill>
          <a:ln w="57150">
            <a:solidFill>
              <a:schemeClr val="tx1"/>
            </a:solidFill>
            <a:miter lim="800000"/>
            <a:headEnd/>
            <a:tailEnd/>
          </a:ln>
        </p:spPr>
        <p:txBody>
          <a:bodyPr wrap="none" anchor="ctr"/>
          <a:lstStyle/>
          <a:p>
            <a:pPr algn="ctr"/>
            <a:r>
              <a:rPr lang="en-US" sz="3200">
                <a:solidFill>
                  <a:srgbClr val="333300"/>
                </a:solidFill>
                <a:latin typeface="Bodoni MT Black" pitchFamily="18" charset="0"/>
              </a:rPr>
              <a:t>BULB</a:t>
            </a:r>
          </a:p>
        </p:txBody>
      </p:sp>
      <p:sp>
        <p:nvSpPr>
          <p:cNvPr id="23590" name="Line 36"/>
          <p:cNvSpPr>
            <a:spLocks noChangeShapeType="1"/>
          </p:cNvSpPr>
          <p:nvPr/>
        </p:nvSpPr>
        <p:spPr bwMode="auto">
          <a:xfrm>
            <a:off x="6096000" y="3505200"/>
            <a:ext cx="0" cy="1295400"/>
          </a:xfrm>
          <a:prstGeom prst="line">
            <a:avLst/>
          </a:prstGeom>
          <a:noFill/>
          <a:ln w="76200">
            <a:solidFill>
              <a:srgbClr val="FF0000"/>
            </a:solidFill>
            <a:round/>
            <a:headEnd/>
            <a:tailEnd/>
          </a:ln>
        </p:spPr>
        <p:txBody>
          <a:bodyPr/>
          <a:lstStyle/>
          <a:p>
            <a:endParaRPr lang="en-US"/>
          </a:p>
        </p:txBody>
      </p:sp>
      <p:sp>
        <p:nvSpPr>
          <p:cNvPr id="23591" name="Line 37"/>
          <p:cNvSpPr>
            <a:spLocks noChangeShapeType="1"/>
          </p:cNvSpPr>
          <p:nvPr/>
        </p:nvSpPr>
        <p:spPr bwMode="auto">
          <a:xfrm>
            <a:off x="6096000" y="4800600"/>
            <a:ext cx="838200" cy="0"/>
          </a:xfrm>
          <a:prstGeom prst="line">
            <a:avLst/>
          </a:prstGeom>
          <a:noFill/>
          <a:ln w="76200">
            <a:solidFill>
              <a:srgbClr val="FF0000"/>
            </a:solidFill>
            <a:round/>
            <a:headEnd/>
            <a:tailEnd/>
          </a:ln>
        </p:spPr>
        <p:txBody>
          <a:bodyPr/>
          <a:lstStyle/>
          <a:p>
            <a:endParaRPr lang="en-US"/>
          </a:p>
        </p:txBody>
      </p:sp>
      <p:sp>
        <p:nvSpPr>
          <p:cNvPr id="23592" name="Line 38"/>
          <p:cNvSpPr>
            <a:spLocks noChangeShapeType="1"/>
          </p:cNvSpPr>
          <p:nvPr/>
        </p:nvSpPr>
        <p:spPr bwMode="auto">
          <a:xfrm flipV="1">
            <a:off x="6019800" y="5257800"/>
            <a:ext cx="0" cy="990600"/>
          </a:xfrm>
          <a:prstGeom prst="line">
            <a:avLst/>
          </a:prstGeom>
          <a:noFill/>
          <a:ln w="76200">
            <a:solidFill>
              <a:srgbClr val="FF0000"/>
            </a:solidFill>
            <a:round/>
            <a:headEnd/>
            <a:tailEnd/>
          </a:ln>
        </p:spPr>
        <p:txBody>
          <a:bodyPr/>
          <a:lstStyle/>
          <a:p>
            <a:endParaRPr lang="en-US"/>
          </a:p>
        </p:txBody>
      </p:sp>
      <p:sp>
        <p:nvSpPr>
          <p:cNvPr id="23593" name="Line 39"/>
          <p:cNvSpPr>
            <a:spLocks noChangeShapeType="1"/>
          </p:cNvSpPr>
          <p:nvPr/>
        </p:nvSpPr>
        <p:spPr bwMode="auto">
          <a:xfrm>
            <a:off x="6019800" y="5257800"/>
            <a:ext cx="914400" cy="0"/>
          </a:xfrm>
          <a:prstGeom prst="line">
            <a:avLst/>
          </a:prstGeom>
          <a:noFill/>
          <a:ln w="76200">
            <a:solidFill>
              <a:srgbClr val="FF0000"/>
            </a:solidFill>
            <a:round/>
            <a:headEnd/>
            <a:tailEnd/>
          </a:ln>
        </p:spPr>
        <p:txBody>
          <a:bodyPr/>
          <a:lstStyle/>
          <a:p>
            <a:endParaRPr lang="en-US"/>
          </a:p>
        </p:txBody>
      </p:sp>
      <p:sp>
        <p:nvSpPr>
          <p:cNvPr id="970792" name="Freeform 40"/>
          <p:cNvSpPr>
            <a:spLocks/>
          </p:cNvSpPr>
          <p:nvPr/>
        </p:nvSpPr>
        <p:spPr bwMode="auto">
          <a:xfrm>
            <a:off x="571500" y="1790700"/>
            <a:ext cx="1620838" cy="4343400"/>
          </a:xfrm>
          <a:custGeom>
            <a:avLst/>
            <a:gdLst>
              <a:gd name="T0" fmla="*/ 0 w 1021"/>
              <a:gd name="T1" fmla="*/ 0 h 2736"/>
              <a:gd name="T2" fmla="*/ 2147483647 w 1021"/>
              <a:gd name="T3" fmla="*/ 2147483647 h 2736"/>
              <a:gd name="T4" fmla="*/ 2147483647 w 1021"/>
              <a:gd name="T5" fmla="*/ 2147483647 h 2736"/>
              <a:gd name="T6" fmla="*/ 2147483647 w 1021"/>
              <a:gd name="T7" fmla="*/ 2147483647 h 2736"/>
              <a:gd name="T8" fmla="*/ 2147483647 w 1021"/>
              <a:gd name="T9" fmla="*/ 2147483647 h 2736"/>
              <a:gd name="T10" fmla="*/ 2147483647 w 1021"/>
              <a:gd name="T11" fmla="*/ 2147483647 h 2736"/>
              <a:gd name="T12" fmla="*/ 2147483647 w 1021"/>
              <a:gd name="T13" fmla="*/ 2147483647 h 2736"/>
              <a:gd name="T14" fmla="*/ 2147483647 w 1021"/>
              <a:gd name="T15" fmla="*/ 2147483647 h 2736"/>
              <a:gd name="T16" fmla="*/ 2147483647 w 1021"/>
              <a:gd name="T17" fmla="*/ 2147483647 h 2736"/>
              <a:gd name="T18" fmla="*/ 2147483647 w 1021"/>
              <a:gd name="T19" fmla="*/ 2147483647 h 2736"/>
              <a:gd name="T20" fmla="*/ 2147483647 w 1021"/>
              <a:gd name="T21" fmla="*/ 2147483647 h 2736"/>
              <a:gd name="T22" fmla="*/ 2147483647 w 1021"/>
              <a:gd name="T23" fmla="*/ 2147483647 h 2736"/>
              <a:gd name="T24" fmla="*/ 2147483647 w 1021"/>
              <a:gd name="T25" fmla="*/ 2147483647 h 27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21"/>
              <a:gd name="T40" fmla="*/ 0 h 2736"/>
              <a:gd name="T41" fmla="*/ 1021 w 1021"/>
              <a:gd name="T42" fmla="*/ 2736 h 27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21" h="2736">
                <a:moveTo>
                  <a:pt x="0" y="0"/>
                </a:moveTo>
                <a:cubicBezTo>
                  <a:pt x="82" y="55"/>
                  <a:pt x="122" y="40"/>
                  <a:pt x="240" y="48"/>
                </a:cubicBezTo>
                <a:cubicBezTo>
                  <a:pt x="468" y="124"/>
                  <a:pt x="287" y="71"/>
                  <a:pt x="804" y="84"/>
                </a:cubicBezTo>
                <a:cubicBezTo>
                  <a:pt x="805" y="84"/>
                  <a:pt x="896" y="96"/>
                  <a:pt x="912" y="108"/>
                </a:cubicBezTo>
                <a:cubicBezTo>
                  <a:pt x="943" y="133"/>
                  <a:pt x="960" y="216"/>
                  <a:pt x="960" y="216"/>
                </a:cubicBezTo>
                <a:cubicBezTo>
                  <a:pt x="948" y="441"/>
                  <a:pt x="928" y="649"/>
                  <a:pt x="960" y="876"/>
                </a:cubicBezTo>
                <a:cubicBezTo>
                  <a:pt x="969" y="1280"/>
                  <a:pt x="974" y="1684"/>
                  <a:pt x="984" y="2088"/>
                </a:cubicBezTo>
                <a:cubicBezTo>
                  <a:pt x="987" y="2208"/>
                  <a:pt x="986" y="2328"/>
                  <a:pt x="996" y="2448"/>
                </a:cubicBezTo>
                <a:cubicBezTo>
                  <a:pt x="998" y="2473"/>
                  <a:pt x="1020" y="2520"/>
                  <a:pt x="1020" y="2520"/>
                </a:cubicBezTo>
                <a:cubicBezTo>
                  <a:pt x="1014" y="2560"/>
                  <a:pt x="1021" y="2608"/>
                  <a:pt x="996" y="2640"/>
                </a:cubicBezTo>
                <a:cubicBezTo>
                  <a:pt x="975" y="2666"/>
                  <a:pt x="910" y="2681"/>
                  <a:pt x="888" y="2688"/>
                </a:cubicBezTo>
                <a:cubicBezTo>
                  <a:pt x="744" y="2736"/>
                  <a:pt x="584" y="2698"/>
                  <a:pt x="432" y="2700"/>
                </a:cubicBezTo>
                <a:cubicBezTo>
                  <a:pt x="320" y="2702"/>
                  <a:pt x="208" y="2700"/>
                  <a:pt x="96" y="2700"/>
                </a:cubicBezTo>
              </a:path>
            </a:pathLst>
          </a:custGeom>
          <a:noFill/>
          <a:ln w="76200">
            <a:solidFill>
              <a:srgbClr val="003399"/>
            </a:solidFill>
            <a:prstDash val="dash"/>
            <a:round/>
            <a:headEnd type="diamond" w="med" len="med"/>
            <a:tailEnd type="triangle" w="med" len="med"/>
          </a:ln>
        </p:spPr>
        <p:txBody>
          <a:bodyPr/>
          <a:lstStyle/>
          <a:p>
            <a:pPr eaLnBrk="0" hangingPunct="0"/>
            <a:endParaRPr lang="en-US" sz="3200" b="1">
              <a:latin typeface="Times New Roman" pitchFamily="18" charset="0"/>
            </a:endParaRPr>
          </a:p>
        </p:txBody>
      </p:sp>
      <p:sp>
        <p:nvSpPr>
          <p:cNvPr id="23595" name="Text Box 41"/>
          <p:cNvSpPr txBox="1">
            <a:spLocks noChangeArrowheads="1"/>
          </p:cNvSpPr>
          <p:nvPr/>
        </p:nvSpPr>
        <p:spPr bwMode="auto">
          <a:xfrm rot="5400000">
            <a:off x="-160312" y="3381882"/>
            <a:ext cx="2424062" cy="584775"/>
          </a:xfrm>
          <a:prstGeom prst="rect">
            <a:avLst/>
          </a:prstGeom>
          <a:noFill/>
          <a:ln w="9525">
            <a:noFill/>
            <a:miter lim="800000"/>
            <a:headEnd/>
            <a:tailEnd/>
          </a:ln>
        </p:spPr>
        <p:txBody>
          <a:bodyPr wrap="none">
            <a:spAutoFit/>
          </a:bodyPr>
          <a:lstStyle/>
          <a:p>
            <a:r>
              <a:rPr lang="en-US" sz="3200" dirty="0">
                <a:solidFill>
                  <a:srgbClr val="333300"/>
                </a:solidFill>
                <a:latin typeface="Baskerville Old Face" pitchFamily="18" charset="0"/>
              </a:rPr>
              <a:t>INDUCTOR</a:t>
            </a:r>
          </a:p>
        </p:txBody>
      </p:sp>
      <p:sp>
        <p:nvSpPr>
          <p:cNvPr id="23596" name="Text Box 42"/>
          <p:cNvSpPr txBox="1">
            <a:spLocks noChangeArrowheads="1"/>
          </p:cNvSpPr>
          <p:nvPr/>
        </p:nvSpPr>
        <p:spPr bwMode="auto">
          <a:xfrm>
            <a:off x="4327525" y="2000250"/>
            <a:ext cx="846707" cy="707886"/>
          </a:xfrm>
          <a:prstGeom prst="rect">
            <a:avLst/>
          </a:prstGeom>
          <a:noFill/>
          <a:ln w="9525">
            <a:noFill/>
            <a:miter lim="800000"/>
            <a:headEnd/>
            <a:tailEnd/>
          </a:ln>
        </p:spPr>
        <p:txBody>
          <a:bodyPr wrap="none">
            <a:spAutoFit/>
          </a:bodyPr>
          <a:lstStyle/>
          <a:p>
            <a:r>
              <a:rPr lang="en-US" sz="2000" dirty="0">
                <a:solidFill>
                  <a:srgbClr val="333300"/>
                </a:solidFill>
                <a:latin typeface="Baskerville Old Face" pitchFamily="18" charset="0"/>
              </a:rPr>
              <a:t>IRON</a:t>
            </a:r>
          </a:p>
          <a:p>
            <a:r>
              <a:rPr lang="en-US" sz="2000" dirty="0">
                <a:solidFill>
                  <a:srgbClr val="333300"/>
                </a:solidFill>
                <a:latin typeface="Baskerville Old Face" pitchFamily="18" charset="0"/>
              </a:rPr>
              <a:t>ARM</a:t>
            </a:r>
          </a:p>
        </p:txBody>
      </p:sp>
      <p:sp>
        <p:nvSpPr>
          <p:cNvPr id="970795" name="Freeform 43"/>
          <p:cNvSpPr>
            <a:spLocks/>
          </p:cNvSpPr>
          <p:nvPr/>
        </p:nvSpPr>
        <p:spPr bwMode="auto">
          <a:xfrm>
            <a:off x="2019300" y="2462213"/>
            <a:ext cx="1335088" cy="2662237"/>
          </a:xfrm>
          <a:custGeom>
            <a:avLst/>
            <a:gdLst>
              <a:gd name="T0" fmla="*/ 2147483647 w 841"/>
              <a:gd name="T1" fmla="*/ 2147483647 h 1677"/>
              <a:gd name="T2" fmla="*/ 2147483647 w 841"/>
              <a:gd name="T3" fmla="*/ 2147483647 h 1677"/>
              <a:gd name="T4" fmla="*/ 2147483647 w 841"/>
              <a:gd name="T5" fmla="*/ 2147483647 h 1677"/>
              <a:gd name="T6" fmla="*/ 2147483647 w 841"/>
              <a:gd name="T7" fmla="*/ 2147483647 h 1677"/>
              <a:gd name="T8" fmla="*/ 2147483647 w 841"/>
              <a:gd name="T9" fmla="*/ 2147483647 h 1677"/>
              <a:gd name="T10" fmla="*/ 2147483647 w 841"/>
              <a:gd name="T11" fmla="*/ 2147483647 h 1677"/>
              <a:gd name="T12" fmla="*/ 2147483647 w 841"/>
              <a:gd name="T13" fmla="*/ 2147483647 h 1677"/>
              <a:gd name="T14" fmla="*/ 2147483647 w 841"/>
              <a:gd name="T15" fmla="*/ 2147483647 h 1677"/>
              <a:gd name="T16" fmla="*/ 2147483647 w 841"/>
              <a:gd name="T17" fmla="*/ 2147483647 h 1677"/>
              <a:gd name="T18" fmla="*/ 2147483647 w 841"/>
              <a:gd name="T19" fmla="*/ 2147483647 h 1677"/>
              <a:gd name="T20" fmla="*/ 2147483647 w 841"/>
              <a:gd name="T21" fmla="*/ 2147483647 h 1677"/>
              <a:gd name="T22" fmla="*/ 2147483647 w 841"/>
              <a:gd name="T23" fmla="*/ 2147483647 h 1677"/>
              <a:gd name="T24" fmla="*/ 2147483647 w 841"/>
              <a:gd name="T25" fmla="*/ 2147483647 h 1677"/>
              <a:gd name="T26" fmla="*/ 2147483647 w 841"/>
              <a:gd name="T27" fmla="*/ 2147483647 h 1677"/>
              <a:gd name="T28" fmla="*/ 2147483647 w 841"/>
              <a:gd name="T29" fmla="*/ 2147483647 h 1677"/>
              <a:gd name="T30" fmla="*/ 2147483647 w 841"/>
              <a:gd name="T31" fmla="*/ 2147483647 h 1677"/>
              <a:gd name="T32" fmla="*/ 2147483647 w 841"/>
              <a:gd name="T33" fmla="*/ 2147483647 h 1677"/>
              <a:gd name="T34" fmla="*/ 2147483647 w 841"/>
              <a:gd name="T35" fmla="*/ 2147483647 h 1677"/>
              <a:gd name="T36" fmla="*/ 2147483647 w 841"/>
              <a:gd name="T37" fmla="*/ 2147483647 h 1677"/>
              <a:gd name="T38" fmla="*/ 2147483647 w 841"/>
              <a:gd name="T39" fmla="*/ 2147483647 h 1677"/>
              <a:gd name="T40" fmla="*/ 2147483647 w 841"/>
              <a:gd name="T41" fmla="*/ 2147483647 h 1677"/>
              <a:gd name="T42" fmla="*/ 2147483647 w 841"/>
              <a:gd name="T43" fmla="*/ 2147483647 h 1677"/>
              <a:gd name="T44" fmla="*/ 2147483647 w 841"/>
              <a:gd name="T45" fmla="*/ 2147483647 h 1677"/>
              <a:gd name="T46" fmla="*/ 2147483647 w 841"/>
              <a:gd name="T47" fmla="*/ 2147483647 h 1677"/>
              <a:gd name="T48" fmla="*/ 2147483647 w 841"/>
              <a:gd name="T49" fmla="*/ 2147483647 h 1677"/>
              <a:gd name="T50" fmla="*/ 2147483647 w 841"/>
              <a:gd name="T51" fmla="*/ 2147483647 h 1677"/>
              <a:gd name="T52" fmla="*/ 2147483647 w 841"/>
              <a:gd name="T53" fmla="*/ 2147483647 h 1677"/>
              <a:gd name="T54" fmla="*/ 2147483647 w 841"/>
              <a:gd name="T55" fmla="*/ 2147483647 h 1677"/>
              <a:gd name="T56" fmla="*/ 2147483647 w 841"/>
              <a:gd name="T57" fmla="*/ 2147483647 h 1677"/>
              <a:gd name="T58" fmla="*/ 2147483647 w 841"/>
              <a:gd name="T59" fmla="*/ 2147483647 h 1677"/>
              <a:gd name="T60" fmla="*/ 2147483647 w 841"/>
              <a:gd name="T61" fmla="*/ 2147483647 h 1677"/>
              <a:gd name="T62" fmla="*/ 2147483647 w 841"/>
              <a:gd name="T63" fmla="*/ 2147483647 h 1677"/>
              <a:gd name="T64" fmla="*/ 2147483647 w 841"/>
              <a:gd name="T65" fmla="*/ 2147483647 h 16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1"/>
              <a:gd name="T100" fmla="*/ 0 h 1677"/>
              <a:gd name="T101" fmla="*/ 841 w 841"/>
              <a:gd name="T102" fmla="*/ 1677 h 16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1" h="1677">
                <a:moveTo>
                  <a:pt x="0" y="201"/>
                </a:moveTo>
                <a:cubicBezTo>
                  <a:pt x="29" y="245"/>
                  <a:pt x="87" y="374"/>
                  <a:pt x="96" y="429"/>
                </a:cubicBezTo>
                <a:cubicBezTo>
                  <a:pt x="101" y="461"/>
                  <a:pt x="101" y="493"/>
                  <a:pt x="108" y="525"/>
                </a:cubicBezTo>
                <a:cubicBezTo>
                  <a:pt x="113" y="550"/>
                  <a:pt x="124" y="573"/>
                  <a:pt x="132" y="597"/>
                </a:cubicBezTo>
                <a:cubicBezTo>
                  <a:pt x="136" y="609"/>
                  <a:pt x="144" y="633"/>
                  <a:pt x="144" y="633"/>
                </a:cubicBezTo>
                <a:cubicBezTo>
                  <a:pt x="155" y="855"/>
                  <a:pt x="167" y="940"/>
                  <a:pt x="144" y="1173"/>
                </a:cubicBezTo>
                <a:cubicBezTo>
                  <a:pt x="142" y="1198"/>
                  <a:pt x="128" y="1221"/>
                  <a:pt x="120" y="1245"/>
                </a:cubicBezTo>
                <a:cubicBezTo>
                  <a:pt x="116" y="1257"/>
                  <a:pt x="108" y="1281"/>
                  <a:pt x="108" y="1281"/>
                </a:cubicBezTo>
                <a:cubicBezTo>
                  <a:pt x="104" y="1365"/>
                  <a:pt x="105" y="1449"/>
                  <a:pt x="96" y="1533"/>
                </a:cubicBezTo>
                <a:cubicBezTo>
                  <a:pt x="92" y="1571"/>
                  <a:pt x="81" y="1609"/>
                  <a:pt x="60" y="1641"/>
                </a:cubicBezTo>
                <a:cubicBezTo>
                  <a:pt x="52" y="1653"/>
                  <a:pt x="36" y="1677"/>
                  <a:pt x="36" y="1677"/>
                </a:cubicBezTo>
                <a:cubicBezTo>
                  <a:pt x="44" y="1665"/>
                  <a:pt x="49" y="1650"/>
                  <a:pt x="60" y="1641"/>
                </a:cubicBezTo>
                <a:cubicBezTo>
                  <a:pt x="70" y="1633"/>
                  <a:pt x="87" y="1638"/>
                  <a:pt x="96" y="1629"/>
                </a:cubicBezTo>
                <a:cubicBezTo>
                  <a:pt x="192" y="1533"/>
                  <a:pt x="99" y="1572"/>
                  <a:pt x="180" y="1545"/>
                </a:cubicBezTo>
                <a:cubicBezTo>
                  <a:pt x="193" y="1506"/>
                  <a:pt x="217" y="1477"/>
                  <a:pt x="228" y="1437"/>
                </a:cubicBezTo>
                <a:cubicBezTo>
                  <a:pt x="263" y="1314"/>
                  <a:pt x="295" y="1187"/>
                  <a:pt x="336" y="1065"/>
                </a:cubicBezTo>
                <a:cubicBezTo>
                  <a:pt x="327" y="632"/>
                  <a:pt x="418" y="599"/>
                  <a:pt x="264" y="369"/>
                </a:cubicBezTo>
                <a:cubicBezTo>
                  <a:pt x="231" y="319"/>
                  <a:pt x="220" y="272"/>
                  <a:pt x="168" y="237"/>
                </a:cubicBezTo>
                <a:cubicBezTo>
                  <a:pt x="164" y="225"/>
                  <a:pt x="162" y="212"/>
                  <a:pt x="156" y="201"/>
                </a:cubicBezTo>
                <a:cubicBezTo>
                  <a:pt x="132" y="154"/>
                  <a:pt x="107" y="159"/>
                  <a:pt x="180" y="177"/>
                </a:cubicBezTo>
                <a:cubicBezTo>
                  <a:pt x="218" y="234"/>
                  <a:pt x="199" y="199"/>
                  <a:pt x="228" y="285"/>
                </a:cubicBezTo>
                <a:cubicBezTo>
                  <a:pt x="236" y="309"/>
                  <a:pt x="276" y="301"/>
                  <a:pt x="300" y="309"/>
                </a:cubicBezTo>
                <a:cubicBezTo>
                  <a:pt x="340" y="322"/>
                  <a:pt x="380" y="332"/>
                  <a:pt x="420" y="345"/>
                </a:cubicBezTo>
                <a:cubicBezTo>
                  <a:pt x="428" y="370"/>
                  <a:pt x="450" y="391"/>
                  <a:pt x="456" y="417"/>
                </a:cubicBezTo>
                <a:cubicBezTo>
                  <a:pt x="490" y="565"/>
                  <a:pt x="427" y="510"/>
                  <a:pt x="504" y="561"/>
                </a:cubicBezTo>
                <a:cubicBezTo>
                  <a:pt x="542" y="752"/>
                  <a:pt x="543" y="700"/>
                  <a:pt x="516" y="1029"/>
                </a:cubicBezTo>
                <a:cubicBezTo>
                  <a:pt x="513" y="1067"/>
                  <a:pt x="501" y="1105"/>
                  <a:pt x="480" y="1137"/>
                </a:cubicBezTo>
                <a:cubicBezTo>
                  <a:pt x="464" y="1161"/>
                  <a:pt x="432" y="1209"/>
                  <a:pt x="432" y="1209"/>
                </a:cubicBezTo>
                <a:cubicBezTo>
                  <a:pt x="407" y="1307"/>
                  <a:pt x="373" y="1485"/>
                  <a:pt x="264" y="1521"/>
                </a:cubicBezTo>
                <a:cubicBezTo>
                  <a:pt x="242" y="1543"/>
                  <a:pt x="214" y="1559"/>
                  <a:pt x="192" y="1581"/>
                </a:cubicBezTo>
                <a:cubicBezTo>
                  <a:pt x="182" y="1591"/>
                  <a:pt x="154" y="1614"/>
                  <a:pt x="168" y="1617"/>
                </a:cubicBezTo>
                <a:cubicBezTo>
                  <a:pt x="193" y="1623"/>
                  <a:pt x="240" y="1593"/>
                  <a:pt x="240" y="1593"/>
                </a:cubicBezTo>
                <a:cubicBezTo>
                  <a:pt x="280" y="1553"/>
                  <a:pt x="330" y="1527"/>
                  <a:pt x="384" y="1509"/>
                </a:cubicBezTo>
                <a:cubicBezTo>
                  <a:pt x="418" y="1458"/>
                  <a:pt x="398" y="1444"/>
                  <a:pt x="456" y="1425"/>
                </a:cubicBezTo>
                <a:cubicBezTo>
                  <a:pt x="502" y="1379"/>
                  <a:pt x="551" y="1348"/>
                  <a:pt x="588" y="1293"/>
                </a:cubicBezTo>
                <a:cubicBezTo>
                  <a:pt x="600" y="1232"/>
                  <a:pt x="625" y="1174"/>
                  <a:pt x="636" y="1113"/>
                </a:cubicBezTo>
                <a:cubicBezTo>
                  <a:pt x="647" y="1052"/>
                  <a:pt x="656" y="993"/>
                  <a:pt x="672" y="933"/>
                </a:cubicBezTo>
                <a:cubicBezTo>
                  <a:pt x="682" y="896"/>
                  <a:pt x="696" y="861"/>
                  <a:pt x="708" y="825"/>
                </a:cubicBezTo>
                <a:cubicBezTo>
                  <a:pt x="712" y="813"/>
                  <a:pt x="716" y="801"/>
                  <a:pt x="720" y="789"/>
                </a:cubicBezTo>
                <a:cubicBezTo>
                  <a:pt x="724" y="777"/>
                  <a:pt x="732" y="753"/>
                  <a:pt x="732" y="753"/>
                </a:cubicBezTo>
                <a:cubicBezTo>
                  <a:pt x="722" y="579"/>
                  <a:pt x="738" y="507"/>
                  <a:pt x="624" y="393"/>
                </a:cubicBezTo>
                <a:cubicBezTo>
                  <a:pt x="594" y="303"/>
                  <a:pt x="635" y="414"/>
                  <a:pt x="588" y="321"/>
                </a:cubicBezTo>
                <a:cubicBezTo>
                  <a:pt x="555" y="256"/>
                  <a:pt x="530" y="194"/>
                  <a:pt x="468" y="153"/>
                </a:cubicBezTo>
                <a:cubicBezTo>
                  <a:pt x="460" y="129"/>
                  <a:pt x="453" y="98"/>
                  <a:pt x="432" y="81"/>
                </a:cubicBezTo>
                <a:cubicBezTo>
                  <a:pt x="422" y="73"/>
                  <a:pt x="407" y="75"/>
                  <a:pt x="396" y="69"/>
                </a:cubicBezTo>
                <a:cubicBezTo>
                  <a:pt x="371" y="55"/>
                  <a:pt x="351" y="30"/>
                  <a:pt x="324" y="21"/>
                </a:cubicBezTo>
                <a:cubicBezTo>
                  <a:pt x="312" y="17"/>
                  <a:pt x="279" y="0"/>
                  <a:pt x="288" y="9"/>
                </a:cubicBezTo>
                <a:cubicBezTo>
                  <a:pt x="340" y="61"/>
                  <a:pt x="412" y="76"/>
                  <a:pt x="480" y="93"/>
                </a:cubicBezTo>
                <a:cubicBezTo>
                  <a:pt x="537" y="131"/>
                  <a:pt x="511" y="103"/>
                  <a:pt x="540" y="189"/>
                </a:cubicBezTo>
                <a:cubicBezTo>
                  <a:pt x="549" y="216"/>
                  <a:pt x="588" y="221"/>
                  <a:pt x="612" y="237"/>
                </a:cubicBezTo>
                <a:cubicBezTo>
                  <a:pt x="624" y="245"/>
                  <a:pt x="648" y="261"/>
                  <a:pt x="648" y="261"/>
                </a:cubicBezTo>
                <a:cubicBezTo>
                  <a:pt x="703" y="344"/>
                  <a:pt x="687" y="306"/>
                  <a:pt x="708" y="369"/>
                </a:cubicBezTo>
                <a:cubicBezTo>
                  <a:pt x="716" y="459"/>
                  <a:pt x="711" y="480"/>
                  <a:pt x="732" y="549"/>
                </a:cubicBezTo>
                <a:cubicBezTo>
                  <a:pt x="739" y="573"/>
                  <a:pt x="742" y="600"/>
                  <a:pt x="756" y="621"/>
                </a:cubicBezTo>
                <a:cubicBezTo>
                  <a:pt x="764" y="633"/>
                  <a:pt x="774" y="644"/>
                  <a:pt x="780" y="657"/>
                </a:cubicBezTo>
                <a:cubicBezTo>
                  <a:pt x="808" y="721"/>
                  <a:pt x="826" y="793"/>
                  <a:pt x="840" y="861"/>
                </a:cubicBezTo>
                <a:cubicBezTo>
                  <a:pt x="836" y="913"/>
                  <a:pt x="841" y="967"/>
                  <a:pt x="828" y="1017"/>
                </a:cubicBezTo>
                <a:cubicBezTo>
                  <a:pt x="821" y="1045"/>
                  <a:pt x="796" y="1065"/>
                  <a:pt x="780" y="1089"/>
                </a:cubicBezTo>
                <a:cubicBezTo>
                  <a:pt x="764" y="1113"/>
                  <a:pt x="748" y="1137"/>
                  <a:pt x="732" y="1161"/>
                </a:cubicBezTo>
                <a:cubicBezTo>
                  <a:pt x="652" y="1281"/>
                  <a:pt x="758" y="1199"/>
                  <a:pt x="672" y="1257"/>
                </a:cubicBezTo>
                <a:cubicBezTo>
                  <a:pt x="664" y="1269"/>
                  <a:pt x="652" y="1279"/>
                  <a:pt x="648" y="1293"/>
                </a:cubicBezTo>
                <a:cubicBezTo>
                  <a:pt x="636" y="1336"/>
                  <a:pt x="656" y="1393"/>
                  <a:pt x="624" y="1425"/>
                </a:cubicBezTo>
                <a:cubicBezTo>
                  <a:pt x="593" y="1456"/>
                  <a:pt x="547" y="1466"/>
                  <a:pt x="516" y="1497"/>
                </a:cubicBezTo>
                <a:cubicBezTo>
                  <a:pt x="504" y="1509"/>
                  <a:pt x="491" y="1520"/>
                  <a:pt x="480" y="1533"/>
                </a:cubicBezTo>
                <a:cubicBezTo>
                  <a:pt x="471" y="1544"/>
                  <a:pt x="468" y="1561"/>
                  <a:pt x="456" y="1569"/>
                </a:cubicBezTo>
                <a:cubicBezTo>
                  <a:pt x="435" y="1582"/>
                  <a:pt x="405" y="1579"/>
                  <a:pt x="384" y="1593"/>
                </a:cubicBezTo>
                <a:cubicBezTo>
                  <a:pt x="326" y="1632"/>
                  <a:pt x="201" y="1665"/>
                  <a:pt x="132" y="1665"/>
                </a:cubicBezTo>
              </a:path>
            </a:pathLst>
          </a:custGeom>
          <a:noFill/>
          <a:ln w="76200">
            <a:solidFill>
              <a:schemeClr val="tx1"/>
            </a:solidFill>
            <a:prstDash val="sysDot"/>
            <a:round/>
            <a:headEnd/>
            <a:tailEnd/>
          </a:ln>
        </p:spPr>
        <p:txBody>
          <a:bodyPr/>
          <a:lstStyle/>
          <a:p>
            <a:pPr eaLnBrk="0" hangingPunct="0"/>
            <a:endParaRPr lang="en-US" sz="3200" b="1">
              <a:latin typeface="Times New Roman" pitchFamily="18" charset="0"/>
            </a:endParaRPr>
          </a:p>
        </p:txBody>
      </p:sp>
      <p:sp>
        <p:nvSpPr>
          <p:cNvPr id="970796" name="Line 44"/>
          <p:cNvSpPr>
            <a:spLocks noChangeShapeType="1"/>
          </p:cNvSpPr>
          <p:nvPr/>
        </p:nvSpPr>
        <p:spPr bwMode="auto">
          <a:xfrm flipH="1">
            <a:off x="3657600" y="3657600"/>
            <a:ext cx="1066800" cy="1066800"/>
          </a:xfrm>
          <a:prstGeom prst="line">
            <a:avLst/>
          </a:prstGeom>
          <a:noFill/>
          <a:ln w="57150">
            <a:solidFill>
              <a:srgbClr val="FF0000"/>
            </a:solidFill>
            <a:round/>
            <a:headEnd/>
            <a:tailEnd type="triangle" w="med" len="med"/>
          </a:ln>
        </p:spPr>
        <p:txBody>
          <a:bodyPr/>
          <a:lstStyle/>
          <a:p>
            <a:endParaRPr lang="en-US"/>
          </a:p>
        </p:txBody>
      </p:sp>
      <p:sp>
        <p:nvSpPr>
          <p:cNvPr id="970797" name="Freeform 45"/>
          <p:cNvSpPr>
            <a:spLocks/>
          </p:cNvSpPr>
          <p:nvPr/>
        </p:nvSpPr>
        <p:spPr bwMode="auto">
          <a:xfrm>
            <a:off x="3657600" y="1600200"/>
            <a:ext cx="2786063" cy="4329113"/>
          </a:xfrm>
          <a:custGeom>
            <a:avLst/>
            <a:gdLst>
              <a:gd name="T0" fmla="*/ 2147483647 w 1755"/>
              <a:gd name="T1" fmla="*/ 0 h 2727"/>
              <a:gd name="T2" fmla="*/ 2147483647 w 1755"/>
              <a:gd name="T3" fmla="*/ 2147483647 h 2727"/>
              <a:gd name="T4" fmla="*/ 2147483647 w 1755"/>
              <a:gd name="T5" fmla="*/ 2147483647 h 2727"/>
              <a:gd name="T6" fmla="*/ 2147483647 w 1755"/>
              <a:gd name="T7" fmla="*/ 2147483647 h 2727"/>
              <a:gd name="T8" fmla="*/ 2147483647 w 1755"/>
              <a:gd name="T9" fmla="*/ 2147483647 h 2727"/>
              <a:gd name="T10" fmla="*/ 2147483647 w 1755"/>
              <a:gd name="T11" fmla="*/ 2147483647 h 2727"/>
              <a:gd name="T12" fmla="*/ 2147483647 w 1755"/>
              <a:gd name="T13" fmla="*/ 2147483647 h 2727"/>
              <a:gd name="T14" fmla="*/ 2147483647 w 1755"/>
              <a:gd name="T15" fmla="*/ 2147483647 h 2727"/>
              <a:gd name="T16" fmla="*/ 2147483647 w 1755"/>
              <a:gd name="T17" fmla="*/ 2147483647 h 2727"/>
              <a:gd name="T18" fmla="*/ 2147483647 w 1755"/>
              <a:gd name="T19" fmla="*/ 2147483647 h 2727"/>
              <a:gd name="T20" fmla="*/ 2147483647 w 1755"/>
              <a:gd name="T21" fmla="*/ 2147483647 h 2727"/>
              <a:gd name="T22" fmla="*/ 2147483647 w 1755"/>
              <a:gd name="T23" fmla="*/ 2147483647 h 2727"/>
              <a:gd name="T24" fmla="*/ 2147483647 w 1755"/>
              <a:gd name="T25" fmla="*/ 2147483647 h 2727"/>
              <a:gd name="T26" fmla="*/ 2147483647 w 1755"/>
              <a:gd name="T27" fmla="*/ 2147483647 h 2727"/>
              <a:gd name="T28" fmla="*/ 2147483647 w 1755"/>
              <a:gd name="T29" fmla="*/ 2147483647 h 2727"/>
              <a:gd name="T30" fmla="*/ 2147483647 w 1755"/>
              <a:gd name="T31" fmla="*/ 2147483647 h 2727"/>
              <a:gd name="T32" fmla="*/ 2147483647 w 1755"/>
              <a:gd name="T33" fmla="*/ 2147483647 h 2727"/>
              <a:gd name="T34" fmla="*/ 2147483647 w 1755"/>
              <a:gd name="T35" fmla="*/ 2147483647 h 2727"/>
              <a:gd name="T36" fmla="*/ 2147483647 w 1755"/>
              <a:gd name="T37" fmla="*/ 2147483647 h 2727"/>
              <a:gd name="T38" fmla="*/ 2147483647 w 1755"/>
              <a:gd name="T39" fmla="*/ 2147483647 h 2727"/>
              <a:gd name="T40" fmla="*/ 2147483647 w 1755"/>
              <a:gd name="T41" fmla="*/ 2147483647 h 2727"/>
              <a:gd name="T42" fmla="*/ 2147483647 w 1755"/>
              <a:gd name="T43" fmla="*/ 2147483647 h 2727"/>
              <a:gd name="T44" fmla="*/ 2147483647 w 1755"/>
              <a:gd name="T45" fmla="*/ 2147483647 h 2727"/>
              <a:gd name="T46" fmla="*/ 2147483647 w 1755"/>
              <a:gd name="T47" fmla="*/ 2147483647 h 2727"/>
              <a:gd name="T48" fmla="*/ 2147483647 w 1755"/>
              <a:gd name="T49" fmla="*/ 2147483647 h 2727"/>
              <a:gd name="T50" fmla="*/ 2147483647 w 1755"/>
              <a:gd name="T51" fmla="*/ 2147483647 h 2727"/>
              <a:gd name="T52" fmla="*/ 2147483647 w 1755"/>
              <a:gd name="T53" fmla="*/ 2147483647 h 2727"/>
              <a:gd name="T54" fmla="*/ 2147483647 w 1755"/>
              <a:gd name="T55" fmla="*/ 2147483647 h 2727"/>
              <a:gd name="T56" fmla="*/ 2147483647 w 1755"/>
              <a:gd name="T57" fmla="*/ 2147483647 h 2727"/>
              <a:gd name="T58" fmla="*/ 2147483647 w 1755"/>
              <a:gd name="T59" fmla="*/ 2147483647 h 2727"/>
              <a:gd name="T60" fmla="*/ 2147483647 w 1755"/>
              <a:gd name="T61" fmla="*/ 2147483647 h 2727"/>
              <a:gd name="T62" fmla="*/ 2147483647 w 1755"/>
              <a:gd name="T63" fmla="*/ 2147483647 h 2727"/>
              <a:gd name="T64" fmla="*/ 2147483647 w 1755"/>
              <a:gd name="T65" fmla="*/ 2147483647 h 2727"/>
              <a:gd name="T66" fmla="*/ 2147483647 w 1755"/>
              <a:gd name="T67" fmla="*/ 2147483647 h 2727"/>
              <a:gd name="T68" fmla="*/ 2147483647 w 1755"/>
              <a:gd name="T69" fmla="*/ 2147483647 h 2727"/>
              <a:gd name="T70" fmla="*/ 2147483647 w 1755"/>
              <a:gd name="T71" fmla="*/ 2147483647 h 2727"/>
              <a:gd name="T72" fmla="*/ 2147483647 w 1755"/>
              <a:gd name="T73" fmla="*/ 2147483647 h 2727"/>
              <a:gd name="T74" fmla="*/ 2147483647 w 1755"/>
              <a:gd name="T75" fmla="*/ 2147483647 h 27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55"/>
              <a:gd name="T115" fmla="*/ 0 h 2727"/>
              <a:gd name="T116" fmla="*/ 1755 w 1755"/>
              <a:gd name="T117" fmla="*/ 2727 h 27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55" h="2727">
                <a:moveTo>
                  <a:pt x="1755" y="0"/>
                </a:moveTo>
                <a:cubicBezTo>
                  <a:pt x="1739" y="4"/>
                  <a:pt x="1723" y="9"/>
                  <a:pt x="1707" y="12"/>
                </a:cubicBezTo>
                <a:cubicBezTo>
                  <a:pt x="1675" y="17"/>
                  <a:pt x="1643" y="17"/>
                  <a:pt x="1611" y="24"/>
                </a:cubicBezTo>
                <a:cubicBezTo>
                  <a:pt x="1586" y="29"/>
                  <a:pt x="1563" y="40"/>
                  <a:pt x="1539" y="48"/>
                </a:cubicBezTo>
                <a:cubicBezTo>
                  <a:pt x="1520" y="54"/>
                  <a:pt x="1499" y="56"/>
                  <a:pt x="1479" y="60"/>
                </a:cubicBezTo>
                <a:cubicBezTo>
                  <a:pt x="1451" y="53"/>
                  <a:pt x="1424" y="36"/>
                  <a:pt x="1395" y="36"/>
                </a:cubicBezTo>
                <a:cubicBezTo>
                  <a:pt x="1382" y="36"/>
                  <a:pt x="1372" y="46"/>
                  <a:pt x="1359" y="48"/>
                </a:cubicBezTo>
                <a:cubicBezTo>
                  <a:pt x="1307" y="54"/>
                  <a:pt x="1255" y="56"/>
                  <a:pt x="1203" y="60"/>
                </a:cubicBezTo>
                <a:cubicBezTo>
                  <a:pt x="1191" y="68"/>
                  <a:pt x="1180" y="78"/>
                  <a:pt x="1167" y="84"/>
                </a:cubicBezTo>
                <a:cubicBezTo>
                  <a:pt x="1156" y="90"/>
                  <a:pt x="1141" y="88"/>
                  <a:pt x="1131" y="96"/>
                </a:cubicBezTo>
                <a:cubicBezTo>
                  <a:pt x="1103" y="119"/>
                  <a:pt x="1091" y="174"/>
                  <a:pt x="1071" y="204"/>
                </a:cubicBezTo>
                <a:cubicBezTo>
                  <a:pt x="1061" y="301"/>
                  <a:pt x="1046" y="386"/>
                  <a:pt x="1023" y="480"/>
                </a:cubicBezTo>
                <a:cubicBezTo>
                  <a:pt x="1030" y="686"/>
                  <a:pt x="1049" y="996"/>
                  <a:pt x="1023" y="1200"/>
                </a:cubicBezTo>
                <a:cubicBezTo>
                  <a:pt x="1020" y="1227"/>
                  <a:pt x="973" y="1221"/>
                  <a:pt x="951" y="1236"/>
                </a:cubicBezTo>
                <a:cubicBezTo>
                  <a:pt x="887" y="1332"/>
                  <a:pt x="971" y="1216"/>
                  <a:pt x="891" y="1296"/>
                </a:cubicBezTo>
                <a:cubicBezTo>
                  <a:pt x="881" y="1306"/>
                  <a:pt x="878" y="1323"/>
                  <a:pt x="867" y="1332"/>
                </a:cubicBezTo>
                <a:cubicBezTo>
                  <a:pt x="857" y="1340"/>
                  <a:pt x="842" y="1338"/>
                  <a:pt x="831" y="1344"/>
                </a:cubicBezTo>
                <a:cubicBezTo>
                  <a:pt x="818" y="1350"/>
                  <a:pt x="807" y="1360"/>
                  <a:pt x="795" y="1368"/>
                </a:cubicBezTo>
                <a:cubicBezTo>
                  <a:pt x="775" y="1429"/>
                  <a:pt x="799" y="1387"/>
                  <a:pt x="747" y="1416"/>
                </a:cubicBezTo>
                <a:cubicBezTo>
                  <a:pt x="722" y="1430"/>
                  <a:pt x="675" y="1464"/>
                  <a:pt x="675" y="1464"/>
                </a:cubicBezTo>
                <a:cubicBezTo>
                  <a:pt x="611" y="1560"/>
                  <a:pt x="695" y="1444"/>
                  <a:pt x="615" y="1524"/>
                </a:cubicBezTo>
                <a:cubicBezTo>
                  <a:pt x="567" y="1572"/>
                  <a:pt x="619" y="1552"/>
                  <a:pt x="555" y="1584"/>
                </a:cubicBezTo>
                <a:cubicBezTo>
                  <a:pt x="456" y="1634"/>
                  <a:pt x="586" y="1551"/>
                  <a:pt x="483" y="1620"/>
                </a:cubicBezTo>
                <a:cubicBezTo>
                  <a:pt x="413" y="1725"/>
                  <a:pt x="453" y="1668"/>
                  <a:pt x="363" y="1728"/>
                </a:cubicBezTo>
                <a:cubicBezTo>
                  <a:pt x="319" y="1794"/>
                  <a:pt x="363" y="1738"/>
                  <a:pt x="303" y="1788"/>
                </a:cubicBezTo>
                <a:cubicBezTo>
                  <a:pt x="258" y="1826"/>
                  <a:pt x="264" y="1853"/>
                  <a:pt x="207" y="1872"/>
                </a:cubicBezTo>
                <a:cubicBezTo>
                  <a:pt x="184" y="1907"/>
                  <a:pt x="175" y="1949"/>
                  <a:pt x="147" y="1980"/>
                </a:cubicBezTo>
                <a:cubicBezTo>
                  <a:pt x="124" y="2005"/>
                  <a:pt x="75" y="2052"/>
                  <a:pt x="75" y="2052"/>
                </a:cubicBezTo>
                <a:cubicBezTo>
                  <a:pt x="52" y="2120"/>
                  <a:pt x="81" y="2185"/>
                  <a:pt x="63" y="2256"/>
                </a:cubicBezTo>
                <a:cubicBezTo>
                  <a:pt x="55" y="2367"/>
                  <a:pt x="0" y="2578"/>
                  <a:pt x="111" y="2652"/>
                </a:cubicBezTo>
                <a:cubicBezTo>
                  <a:pt x="245" y="2619"/>
                  <a:pt x="354" y="2698"/>
                  <a:pt x="483" y="2712"/>
                </a:cubicBezTo>
                <a:cubicBezTo>
                  <a:pt x="547" y="2719"/>
                  <a:pt x="611" y="2720"/>
                  <a:pt x="675" y="2724"/>
                </a:cubicBezTo>
                <a:cubicBezTo>
                  <a:pt x="819" y="2720"/>
                  <a:pt x="964" y="2727"/>
                  <a:pt x="1107" y="2712"/>
                </a:cubicBezTo>
                <a:cubicBezTo>
                  <a:pt x="1120" y="2711"/>
                  <a:pt x="1117" y="2689"/>
                  <a:pt x="1119" y="2676"/>
                </a:cubicBezTo>
                <a:cubicBezTo>
                  <a:pt x="1125" y="2628"/>
                  <a:pt x="1128" y="2580"/>
                  <a:pt x="1131" y="2532"/>
                </a:cubicBezTo>
                <a:cubicBezTo>
                  <a:pt x="1139" y="2410"/>
                  <a:pt x="1143" y="2302"/>
                  <a:pt x="1167" y="2184"/>
                </a:cubicBezTo>
                <a:cubicBezTo>
                  <a:pt x="1292" y="2226"/>
                  <a:pt x="1214" y="2210"/>
                  <a:pt x="1407" y="2196"/>
                </a:cubicBezTo>
                <a:cubicBezTo>
                  <a:pt x="1484" y="2170"/>
                  <a:pt x="1540" y="2160"/>
                  <a:pt x="1623" y="2160"/>
                </a:cubicBezTo>
              </a:path>
            </a:pathLst>
          </a:custGeom>
          <a:noFill/>
          <a:ln w="57150">
            <a:solidFill>
              <a:srgbClr val="0000CC"/>
            </a:solidFill>
            <a:prstDash val="dash"/>
            <a:round/>
            <a:headEnd/>
            <a:tailEnd type="triangle" w="med" len="med"/>
          </a:ln>
        </p:spPr>
        <p:txBody>
          <a:bodyPr/>
          <a:lstStyle/>
          <a:p>
            <a:pPr eaLnBrk="0" hangingPunct="0"/>
            <a:endParaRPr lang="en-US" sz="3200" b="1">
              <a:latin typeface="Times New Roman" pitchFamily="18" charset="0"/>
            </a:endParaRPr>
          </a:p>
        </p:txBody>
      </p:sp>
      <p:sp>
        <p:nvSpPr>
          <p:cNvPr id="970798" name="Text Box 46"/>
          <p:cNvSpPr txBox="1">
            <a:spLocks noChangeArrowheads="1"/>
          </p:cNvSpPr>
          <p:nvPr/>
        </p:nvSpPr>
        <p:spPr bwMode="auto">
          <a:xfrm>
            <a:off x="7620000" y="3733800"/>
            <a:ext cx="835025" cy="579438"/>
          </a:xfrm>
          <a:prstGeom prst="rect">
            <a:avLst/>
          </a:prstGeom>
          <a:noFill/>
          <a:ln w="9525">
            <a:noFill/>
            <a:miter lim="800000"/>
            <a:headEnd/>
            <a:tailEnd/>
          </a:ln>
        </p:spPr>
        <p:txBody>
          <a:bodyPr wrap="none">
            <a:spAutoFit/>
          </a:bodyPr>
          <a:lstStyle/>
          <a:p>
            <a:r>
              <a:rPr lang="en-US" sz="3200" dirty="0">
                <a:solidFill>
                  <a:srgbClr val="333300"/>
                </a:solidFill>
                <a:latin typeface="Baskerville Old Face" pitchFamily="18" charset="0"/>
              </a:rPr>
              <a:t>ON</a:t>
            </a:r>
          </a:p>
        </p:txBody>
      </p:sp>
      <p:sp>
        <p:nvSpPr>
          <p:cNvPr id="970799" name="Text Box 47"/>
          <p:cNvSpPr txBox="1">
            <a:spLocks noChangeArrowheads="1"/>
          </p:cNvSpPr>
          <p:nvPr/>
        </p:nvSpPr>
        <p:spPr bwMode="auto">
          <a:xfrm>
            <a:off x="7908925" y="5591175"/>
            <a:ext cx="963725" cy="584775"/>
          </a:xfrm>
          <a:prstGeom prst="rect">
            <a:avLst/>
          </a:prstGeom>
          <a:noFill/>
          <a:ln w="9525">
            <a:noFill/>
            <a:miter lim="800000"/>
            <a:headEnd/>
            <a:tailEnd/>
          </a:ln>
        </p:spPr>
        <p:txBody>
          <a:bodyPr wrap="none">
            <a:spAutoFit/>
          </a:bodyPr>
          <a:lstStyle/>
          <a:p>
            <a:r>
              <a:rPr lang="en-US" sz="3200" dirty="0">
                <a:solidFill>
                  <a:srgbClr val="333300"/>
                </a:solidFill>
                <a:latin typeface="Baskerville Old Face" pitchFamily="18" charset="0"/>
              </a:rPr>
              <a:t>OFF</a:t>
            </a:r>
          </a:p>
        </p:txBody>
      </p:sp>
      <p:sp>
        <p:nvSpPr>
          <p:cNvPr id="970807" name="Rectangle 55"/>
          <p:cNvSpPr>
            <a:spLocks noChangeArrowheads="1"/>
          </p:cNvSpPr>
          <p:nvPr/>
        </p:nvSpPr>
        <p:spPr bwMode="auto">
          <a:xfrm>
            <a:off x="539750" y="333375"/>
            <a:ext cx="6048375" cy="579438"/>
          </a:xfrm>
          <a:prstGeom prst="rect">
            <a:avLst/>
          </a:prstGeom>
          <a:noFill/>
          <a:ln w="12700">
            <a:noFill/>
            <a:miter lim="800000"/>
            <a:headEnd type="none" w="sm" len="sm"/>
            <a:tailEnd type="none" w="sm" len="sm"/>
          </a:ln>
          <a:effectLst/>
        </p:spPr>
        <p:txBody>
          <a:bodyPr>
            <a:spAutoFit/>
          </a:bodyPr>
          <a:lstStyle/>
          <a:p>
            <a:pPr eaLnBrk="0" hangingPunct="0">
              <a:defRPr/>
            </a:pPr>
            <a:r>
              <a:rPr lang="en-US" sz="3200" b="1" u="sng" dirty="0">
                <a:solidFill>
                  <a:srgbClr val="333300"/>
                </a:solidFill>
                <a:effectLst>
                  <a:outerShdw blurRad="38100" dist="38100" dir="2700000" algn="tl">
                    <a:srgbClr val="000000"/>
                  </a:outerShdw>
                </a:effectLst>
                <a:latin typeface="Baskerville Old Face" pitchFamily="18" charset="0"/>
                <a:cs typeface="Arial" pitchFamily="34" charset="0"/>
              </a:rPr>
              <a:t>Diagrammatic explanation:</a:t>
            </a:r>
          </a:p>
        </p:txBody>
      </p:sp>
    </p:spTree>
    <p:extLst>
      <p:ext uri="{BB962C8B-B14F-4D97-AF65-F5344CB8AC3E}">
        <p14:creationId xmlns:p14="http://schemas.microsoft.com/office/powerpoint/2010/main" xmlns="" val="11860196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repeatCount="indefinite" fill="hold" grpId="0" nodeType="clickEffect">
                                  <p:stCondLst>
                                    <p:cond delay="0"/>
                                  </p:stCondLst>
                                  <p:endCondLst>
                                    <p:cond evt="onNext" delay="0">
                                      <p:tgtEl>
                                        <p:sldTgt/>
                                      </p:tgtEl>
                                    </p:cond>
                                  </p:endCondLst>
                                  <p:childTnLst>
                                    <p:set>
                                      <p:cBhvr>
                                        <p:cTn id="6" dur="1" fill="hold">
                                          <p:stCondLst>
                                            <p:cond delay="0"/>
                                          </p:stCondLst>
                                        </p:cTn>
                                        <p:tgtEl>
                                          <p:spTgt spid="970792"/>
                                        </p:tgtEl>
                                        <p:attrNameLst>
                                          <p:attrName>style.visibility</p:attrName>
                                        </p:attrNameLst>
                                      </p:cBhvr>
                                      <p:to>
                                        <p:strVal val="visible"/>
                                      </p:to>
                                    </p:set>
                                    <p:animEffect transition="in" filter="wedge">
                                      <p:cBhvr>
                                        <p:cTn id="7" dur="2000"/>
                                        <p:tgtEl>
                                          <p:spTgt spid="97079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repeatCount="indefinite" fill="hold" grpId="0" nodeType="clickEffect">
                                  <p:stCondLst>
                                    <p:cond delay="0"/>
                                  </p:stCondLst>
                                  <p:endCondLst>
                                    <p:cond evt="onNext" delay="0">
                                      <p:tgtEl>
                                        <p:sldTgt/>
                                      </p:tgtEl>
                                    </p:cond>
                                  </p:endCondLst>
                                  <p:childTnLst>
                                    <p:set>
                                      <p:cBhvr>
                                        <p:cTn id="11" dur="1" fill="hold">
                                          <p:stCondLst>
                                            <p:cond delay="0"/>
                                          </p:stCondLst>
                                        </p:cTn>
                                        <p:tgtEl>
                                          <p:spTgt spid="970795"/>
                                        </p:tgtEl>
                                        <p:attrNameLst>
                                          <p:attrName>style.visibility</p:attrName>
                                        </p:attrNameLst>
                                      </p:cBhvr>
                                      <p:to>
                                        <p:strVal val="visible"/>
                                      </p:to>
                                    </p:set>
                                    <p:animEffect transition="in" filter="checkerboard(across)">
                                      <p:cBhvr>
                                        <p:cTn id="12" dur="500"/>
                                        <p:tgtEl>
                                          <p:spTgt spid="97079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970778"/>
                                        </p:tgtEl>
                                      </p:cBhvr>
                                    </p:animEffect>
                                    <p:set>
                                      <p:cBhvr>
                                        <p:cTn id="17" dur="1" fill="hold">
                                          <p:stCondLst>
                                            <p:cond delay="499"/>
                                          </p:stCondLst>
                                        </p:cTn>
                                        <p:tgtEl>
                                          <p:spTgt spid="97077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970796"/>
                                        </p:tgtEl>
                                        <p:attrNameLst>
                                          <p:attrName>style.visibility</p:attrName>
                                        </p:attrNameLst>
                                      </p:cBhvr>
                                      <p:to>
                                        <p:strVal val="visible"/>
                                      </p:to>
                                    </p:set>
                                    <p:animEffect transition="in" filter="circle(in)">
                                      <p:cBhvr>
                                        <p:cTn id="22" dur="2000"/>
                                        <p:tgtEl>
                                          <p:spTgt spid="97079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repeatCount="indefinite" fill="hold" grpId="0" nodeType="clickEffect">
                                  <p:stCondLst>
                                    <p:cond delay="0"/>
                                  </p:stCondLst>
                                  <p:endCondLst>
                                    <p:cond evt="onNext" delay="0">
                                      <p:tgtEl>
                                        <p:sldTgt/>
                                      </p:tgtEl>
                                    </p:cond>
                                  </p:endCondLst>
                                  <p:childTnLst>
                                    <p:set>
                                      <p:cBhvr>
                                        <p:cTn id="26" dur="1" fill="hold">
                                          <p:stCondLst>
                                            <p:cond delay="0"/>
                                          </p:stCondLst>
                                        </p:cTn>
                                        <p:tgtEl>
                                          <p:spTgt spid="970798"/>
                                        </p:tgtEl>
                                        <p:attrNameLst>
                                          <p:attrName>style.visibility</p:attrName>
                                        </p:attrNameLst>
                                      </p:cBhvr>
                                      <p:to>
                                        <p:strVal val="visible"/>
                                      </p:to>
                                    </p:set>
                                    <p:animEffect transition="in" filter="slide(fromBottom)">
                                      <p:cBhvr>
                                        <p:cTn id="27" dur="500"/>
                                        <p:tgtEl>
                                          <p:spTgt spid="970798"/>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repeatCount="indefinite" fill="hold" grpId="0" nodeType="clickEffect">
                                  <p:stCondLst>
                                    <p:cond delay="0"/>
                                  </p:stCondLst>
                                  <p:endCondLst>
                                    <p:cond evt="onNext" delay="0">
                                      <p:tgtEl>
                                        <p:sldTgt/>
                                      </p:tgtEl>
                                    </p:cond>
                                  </p:endCondLst>
                                  <p:childTnLst>
                                    <p:set>
                                      <p:cBhvr>
                                        <p:cTn id="31" dur="1" fill="hold">
                                          <p:stCondLst>
                                            <p:cond delay="0"/>
                                          </p:stCondLst>
                                        </p:cTn>
                                        <p:tgtEl>
                                          <p:spTgt spid="970797"/>
                                        </p:tgtEl>
                                        <p:attrNameLst>
                                          <p:attrName>style.visibility</p:attrName>
                                        </p:attrNameLst>
                                      </p:cBhvr>
                                      <p:to>
                                        <p:strVal val="visible"/>
                                      </p:to>
                                    </p:set>
                                    <p:animEffect transition="in" filter="circle(in)">
                                      <p:cBhvr>
                                        <p:cTn id="32" dur="2000"/>
                                        <p:tgtEl>
                                          <p:spTgt spid="9707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1" nodeType="clickEffect">
                                  <p:stCondLst>
                                    <p:cond delay="0"/>
                                  </p:stCondLst>
                                  <p:childTnLst>
                                    <p:animEffect transition="out" filter="dissolve">
                                      <p:cBhvr>
                                        <p:cTn id="36" dur="500"/>
                                        <p:tgtEl>
                                          <p:spTgt spid="970792"/>
                                        </p:tgtEl>
                                      </p:cBhvr>
                                    </p:animEffect>
                                    <p:set>
                                      <p:cBhvr>
                                        <p:cTn id="37" dur="1" fill="hold">
                                          <p:stCondLst>
                                            <p:cond delay="499"/>
                                          </p:stCondLst>
                                        </p:cTn>
                                        <p:tgtEl>
                                          <p:spTgt spid="97079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4" presetClass="exit" presetSubtype="0" fill="hold" grpId="1" nodeType="clickEffect">
                                  <p:stCondLst>
                                    <p:cond delay="0"/>
                                  </p:stCondLst>
                                  <p:childTnLst>
                                    <p:anim to="" calcmode="lin" valueType="num">
                                      <p:cBhvr>
                                        <p:cTn id="41" dur="1"/>
                                        <p:tgtEl>
                                          <p:spTgt spid="970795"/>
                                        </p:tgtEl>
                                        <p:attrNameLst>
                                          <p:attrName/>
                                        </p:attrNameLst>
                                      </p:cBhvr>
                                    </p:anim>
                                    <p:set>
                                      <p:cBhvr>
                                        <p:cTn id="42" dur="1" fill="hold">
                                          <p:stCondLst>
                                            <p:cond delay="0"/>
                                          </p:stCondLst>
                                        </p:cTn>
                                        <p:tgtEl>
                                          <p:spTgt spid="97079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3" presetClass="exit" presetSubtype="16" fill="hold" grpId="1" nodeType="clickEffect">
                                  <p:stCondLst>
                                    <p:cond delay="0"/>
                                  </p:stCondLst>
                                  <p:childTnLst>
                                    <p:animEffect transition="out" filter="plus(in)">
                                      <p:cBhvr>
                                        <p:cTn id="46" dur="2000"/>
                                        <p:tgtEl>
                                          <p:spTgt spid="970796"/>
                                        </p:tgtEl>
                                      </p:cBhvr>
                                    </p:animEffect>
                                    <p:set>
                                      <p:cBhvr>
                                        <p:cTn id="47" dur="1" fill="hold">
                                          <p:stCondLst>
                                            <p:cond delay="1999"/>
                                          </p:stCondLst>
                                        </p:cTn>
                                        <p:tgtEl>
                                          <p:spTgt spid="97079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1" nodeType="clickEffect">
                                  <p:stCondLst>
                                    <p:cond delay="0"/>
                                  </p:stCondLst>
                                  <p:childTnLst>
                                    <p:set>
                                      <p:cBhvr>
                                        <p:cTn id="51" dur="1" fill="hold">
                                          <p:stCondLst>
                                            <p:cond delay="0"/>
                                          </p:stCondLst>
                                        </p:cTn>
                                        <p:tgtEl>
                                          <p:spTgt spid="970778"/>
                                        </p:tgtEl>
                                        <p:attrNameLst>
                                          <p:attrName>style.visibility</p:attrName>
                                        </p:attrNameLst>
                                      </p:cBhvr>
                                      <p:to>
                                        <p:strVal val="visible"/>
                                      </p:to>
                                    </p:set>
                                    <p:animEffect transition="in" filter="circle(in)">
                                      <p:cBhvr>
                                        <p:cTn id="52" dur="2000"/>
                                        <p:tgtEl>
                                          <p:spTgt spid="970778"/>
                                        </p:tgtEl>
                                      </p:cBhvr>
                                    </p:animEffect>
                                  </p:childTnLst>
                                </p:cTn>
                              </p:par>
                            </p:childTnLst>
                          </p:cTn>
                        </p:par>
                      </p:childTnLst>
                    </p:cTn>
                  </p:par>
                  <p:par>
                    <p:cTn id="53" fill="hold">
                      <p:stCondLst>
                        <p:cond delay="indefinite"/>
                      </p:stCondLst>
                      <p:childTnLst>
                        <p:par>
                          <p:cTn id="54" fill="hold">
                            <p:stCondLst>
                              <p:cond delay="0"/>
                            </p:stCondLst>
                            <p:childTnLst>
                              <p:par>
                                <p:cTn id="55" presetID="13" presetClass="exit" presetSubtype="16" fill="hold" grpId="1" nodeType="clickEffect">
                                  <p:stCondLst>
                                    <p:cond delay="0"/>
                                  </p:stCondLst>
                                  <p:childTnLst>
                                    <p:animEffect transition="out" filter="plus(in)">
                                      <p:cBhvr>
                                        <p:cTn id="56" dur="2000"/>
                                        <p:tgtEl>
                                          <p:spTgt spid="970797"/>
                                        </p:tgtEl>
                                      </p:cBhvr>
                                    </p:animEffect>
                                    <p:set>
                                      <p:cBhvr>
                                        <p:cTn id="57" dur="1" fill="hold">
                                          <p:stCondLst>
                                            <p:cond delay="1999"/>
                                          </p:stCondLst>
                                        </p:cTn>
                                        <p:tgtEl>
                                          <p:spTgt spid="97079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8" presetClass="exit" presetSubtype="12" fill="hold" grpId="1" nodeType="clickEffect">
                                  <p:stCondLst>
                                    <p:cond delay="0"/>
                                  </p:stCondLst>
                                  <p:childTnLst>
                                    <p:animEffect transition="out" filter="strips(downLeft)">
                                      <p:cBhvr>
                                        <p:cTn id="61" dur="500"/>
                                        <p:tgtEl>
                                          <p:spTgt spid="970798"/>
                                        </p:tgtEl>
                                      </p:cBhvr>
                                    </p:animEffect>
                                    <p:set>
                                      <p:cBhvr>
                                        <p:cTn id="62" dur="1" fill="hold">
                                          <p:stCondLst>
                                            <p:cond delay="499"/>
                                          </p:stCondLst>
                                        </p:cTn>
                                        <p:tgtEl>
                                          <p:spTgt spid="97079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4" presetClass="entr" presetSubtype="0" fill="hold" grpId="0" nodeType="clickEffect">
                                  <p:stCondLst>
                                    <p:cond delay="0"/>
                                  </p:stCondLst>
                                  <p:childTnLst>
                                    <p:set>
                                      <p:cBhvr>
                                        <p:cTn id="66" dur="1" fill="hold">
                                          <p:stCondLst>
                                            <p:cond delay="0"/>
                                          </p:stCondLst>
                                        </p:cTn>
                                        <p:tgtEl>
                                          <p:spTgt spid="970799"/>
                                        </p:tgtEl>
                                        <p:attrNameLst>
                                          <p:attrName>style.visibility</p:attrName>
                                        </p:attrNameLst>
                                      </p:cBhvr>
                                      <p:to>
                                        <p:strVal val="visible"/>
                                      </p:to>
                                    </p:set>
                                    <p:anim to="" calcmode="lin" valueType="num">
                                      <p:cBhvr>
                                        <p:cTn id="67" dur="1" fill="hold"/>
                                        <p:tgtEl>
                                          <p:spTgt spid="97079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78" grpId="0" animBg="1"/>
      <p:bldP spid="970778" grpId="1" animBg="1"/>
      <p:bldP spid="970792" grpId="0" animBg="1"/>
      <p:bldP spid="970792" grpId="1" animBg="1"/>
      <p:bldP spid="970795" grpId="0" animBg="1"/>
      <p:bldP spid="970795" grpId="1" animBg="1"/>
      <p:bldP spid="970796" grpId="0" animBg="1"/>
      <p:bldP spid="970796" grpId="1" animBg="1"/>
      <p:bldP spid="970797" grpId="0" animBg="1"/>
      <p:bldP spid="970797" grpId="1" animBg="1"/>
      <p:bldP spid="970798" grpId="0"/>
      <p:bldP spid="970798" grpId="1"/>
      <p:bldP spid="97079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MA\Desktop\kit photos\break out boards\relay\Relay.png"/>
          <p:cNvPicPr>
            <a:picLocks noChangeAspect="1" noChangeArrowheads="1"/>
          </p:cNvPicPr>
          <p:nvPr/>
        </p:nvPicPr>
        <p:blipFill>
          <a:blip r:embed="rId2"/>
          <a:srcRect/>
          <a:stretch>
            <a:fillRect/>
          </a:stretch>
        </p:blipFill>
        <p:spPr bwMode="auto">
          <a:xfrm>
            <a:off x="-4114800" y="-2895600"/>
            <a:ext cx="15846552" cy="11884914"/>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nvSpPr>
        <p:spPr bwMode="auto">
          <a:xfrm>
            <a:off x="457200" y="6245225"/>
            <a:ext cx="2133600" cy="476250"/>
          </a:xfrm>
          <a:prstGeom prst="rect">
            <a:avLst/>
          </a:prstGeom>
          <a:noFill/>
          <a:ln>
            <a:miter lim="800000"/>
            <a:headEnd/>
            <a:tailEnd/>
          </a:ln>
        </p:spPr>
        <p:txBody>
          <a:bodyPr anchor="b"/>
          <a:lstStyle/>
          <a:p>
            <a:pPr>
              <a:defRPr/>
            </a:pPr>
            <a:fld id="{AAB8AF4C-AB30-4B0A-B8E4-2406100718F6}" type="datetime2">
              <a:rPr lang="en-US" sz="1400">
                <a:effectLst>
                  <a:outerShdw blurRad="38100" dist="38100" dir="2700000" algn="tl">
                    <a:srgbClr val="000000"/>
                  </a:outerShdw>
                </a:effectLst>
                <a:latin typeface="Arial" pitchFamily="34" charset="0"/>
                <a:cs typeface="Arial" pitchFamily="34" charset="0"/>
              </a:rPr>
              <a:pPr>
                <a:defRPr/>
              </a:pPr>
              <a:t>Monday, January 28, 2013</a:t>
            </a:fld>
            <a:endParaRPr lang="en-US" sz="1400">
              <a:effectLst>
                <a:outerShdw blurRad="38100" dist="38100" dir="2700000" algn="tl">
                  <a:srgbClr val="000000"/>
                </a:outerShdw>
              </a:effectLst>
              <a:latin typeface="Arial" pitchFamily="34" charset="0"/>
              <a:cs typeface="Arial" pitchFamily="34" charset="0"/>
            </a:endParaRPr>
          </a:p>
        </p:txBody>
      </p:sp>
      <p:sp>
        <p:nvSpPr>
          <p:cNvPr id="5" name="Footer Placeholder 4"/>
          <p:cNvSpPr txBox="1">
            <a:spLocks noGrp="1"/>
          </p:cNvSpPr>
          <p:nvPr/>
        </p:nvSpPr>
        <p:spPr bwMode="auto">
          <a:xfrm>
            <a:off x="3124200" y="6245225"/>
            <a:ext cx="2895600" cy="476250"/>
          </a:xfrm>
          <a:prstGeom prst="rect">
            <a:avLst/>
          </a:prstGeom>
          <a:noFill/>
          <a:ln>
            <a:miter lim="800000"/>
            <a:headEnd/>
            <a:tailEnd/>
          </a:ln>
        </p:spPr>
        <p:txBody>
          <a:bodyPr anchor="b"/>
          <a:lstStyle/>
          <a:p>
            <a:pPr algn="ctr">
              <a:defRPr/>
            </a:pPr>
            <a:r>
              <a:rPr lang="en-US" sz="1400">
                <a:effectLst>
                  <a:outerShdw blurRad="38100" dist="38100" dir="2700000" algn="tl">
                    <a:srgbClr val="000000"/>
                  </a:outerShdw>
                </a:effectLst>
                <a:latin typeface="Arial" pitchFamily="34" charset="0"/>
                <a:cs typeface="Arial" pitchFamily="34" charset="0"/>
              </a:rPr>
              <a:t>WineYard technologies</a:t>
            </a:r>
          </a:p>
        </p:txBody>
      </p:sp>
      <p:sp>
        <p:nvSpPr>
          <p:cNvPr id="6" name="Rectangle 2"/>
          <p:cNvSpPr txBox="1">
            <a:spLocks noChangeArrowheads="1"/>
          </p:cNvSpPr>
          <p:nvPr/>
        </p:nvSpPr>
        <p:spPr>
          <a:xfrm>
            <a:off x="539750" y="549275"/>
            <a:ext cx="8229600" cy="13843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sng" strike="noStrike" kern="1200" cap="none" spc="0" normalizeH="0" baseline="0" noProof="0" dirty="0" smtClean="0">
                <a:ln w="6350">
                  <a:noFill/>
                </a:ln>
                <a:effectLst>
                  <a:outerShdw blurRad="38100" dist="38100" dir="2700000" algn="tl">
                    <a:srgbClr val="C0C0C0"/>
                  </a:outerShdw>
                </a:effectLst>
                <a:uLnTx/>
                <a:uFillTx/>
                <a:latin typeface="Baskerville Old Face" pitchFamily="18" charset="0"/>
                <a:ea typeface="+mj-ea"/>
                <a:cs typeface="Times New Roman" pitchFamily="18" charset="0"/>
              </a:rPr>
              <a:t>What is a switch?</a:t>
            </a:r>
            <a:r>
              <a:rPr kumimoji="0" lang="en-US" sz="3400" b="1" i="0" u="sng" strike="noStrike" kern="1200" cap="none" spc="0" normalizeH="0" baseline="0" noProof="0" dirty="0" smtClean="0">
                <a:ln w="6350">
                  <a:noFill/>
                </a:ln>
                <a:effectLst>
                  <a:outerShdw blurRad="38100" dist="38100" dir="2700000" algn="tl">
                    <a:srgbClr val="C0C0C0"/>
                  </a:outerShdw>
                </a:effectLst>
                <a:uLnTx/>
                <a:uFillTx/>
                <a:latin typeface="+mj-lt"/>
                <a:ea typeface="+mj-ea"/>
                <a:cs typeface="+mj-cs"/>
              </a:rPr>
              <a:t/>
            </a:r>
            <a:br>
              <a:rPr kumimoji="0" lang="en-US" sz="3400" b="1" i="0" u="sng" strike="noStrike" kern="1200" cap="none" spc="0" normalizeH="0" baseline="0" noProof="0" dirty="0" smtClean="0">
                <a:ln w="6350">
                  <a:noFill/>
                </a:ln>
                <a:effectLst>
                  <a:outerShdw blurRad="38100" dist="38100" dir="2700000" algn="tl">
                    <a:srgbClr val="C0C0C0"/>
                  </a:outerShdw>
                </a:effectLst>
                <a:uLnTx/>
                <a:uFillTx/>
                <a:latin typeface="+mj-lt"/>
                <a:ea typeface="+mj-ea"/>
                <a:cs typeface="+mj-cs"/>
              </a:rPr>
            </a:br>
            <a:endParaRPr kumimoji="0" lang="en-US" sz="3400" b="1" i="0" u="sng" strike="noStrike" kern="1200" cap="none" spc="0" normalizeH="0" baseline="0" noProof="0" dirty="0">
              <a:ln w="6350">
                <a:noFill/>
              </a:ln>
              <a:effectLst>
                <a:outerShdw blurRad="38100" dist="38100" dir="2700000" algn="tl">
                  <a:srgbClr val="C0C0C0"/>
                </a:outerShdw>
              </a:effectLst>
              <a:uLnTx/>
              <a:uFillTx/>
              <a:latin typeface="+mj-lt"/>
              <a:ea typeface="+mj-ea"/>
              <a:cs typeface="+mj-cs"/>
            </a:endParaRPr>
          </a:p>
        </p:txBody>
      </p:sp>
      <p:sp>
        <p:nvSpPr>
          <p:cNvPr id="7" name="Rectangle 3"/>
          <p:cNvSpPr txBox="1">
            <a:spLocks noChangeArrowheads="1"/>
          </p:cNvSpPr>
          <p:nvPr/>
        </p:nvSpPr>
        <p:spPr>
          <a:xfrm>
            <a:off x="395288" y="1844675"/>
            <a:ext cx="8229600" cy="4114800"/>
          </a:xfrm>
          <a:prstGeom prst="rect">
            <a:avLst/>
          </a:prstGeom>
        </p:spPr>
        <p:txBody>
          <a:bodyPr vert="horz">
            <a:normAutofit/>
          </a:bodyPr>
          <a:lstStyle/>
          <a:p>
            <a:pPr marL="548640" marR="0" lvl="0" indent="-411480" algn="l" defTabSz="914400" rtl="0" eaLnBrk="1" fontAlgn="auto" latinLnBrk="0" hangingPunct="1">
              <a:lnSpc>
                <a:spcPct val="100000"/>
              </a:lnSpc>
              <a:spcBef>
                <a:spcPct val="20000"/>
              </a:spcBef>
              <a:spcAft>
                <a:spcPts val="0"/>
              </a:spcAft>
              <a:buClr>
                <a:schemeClr val="tx1">
                  <a:shade val="95000"/>
                </a:schemeClr>
              </a:buClr>
              <a:buSzPct val="65000"/>
              <a:buFont typeface="Wingdings" pitchFamily="2" charset="2"/>
              <a:buNone/>
              <a:tabLst/>
              <a:defRPr/>
            </a:pPr>
            <a:r>
              <a:rPr kumimoji="0" lang="en-US" sz="2800" b="1" i="0" u="none" strike="noStrike" kern="1200" cap="none" spc="0" normalizeH="0" baseline="0" noProof="0" dirty="0" smtClean="0">
                <a:ln>
                  <a:noFill/>
                </a:ln>
                <a:effectLst/>
                <a:uLnTx/>
                <a:uFillTx/>
                <a:latin typeface="Baskerville Old Face" pitchFamily="18" charset="0"/>
                <a:cs typeface="Times New Roman" pitchFamily="18" charset="0"/>
              </a:rPr>
              <a:t>   </a:t>
            </a:r>
            <a:r>
              <a:rPr kumimoji="0" lang="en-US" sz="2600" b="1" i="0" u="none" strike="noStrike" kern="1200" cap="none" spc="0" normalizeH="0" baseline="0" noProof="0" dirty="0" smtClean="0">
                <a:ln>
                  <a:noFill/>
                </a:ln>
                <a:effectLst/>
                <a:uLnTx/>
                <a:uFillTx/>
                <a:latin typeface="Baskerville Old Face" pitchFamily="18" charset="0"/>
                <a:cs typeface="Times New Roman" pitchFamily="18" charset="0"/>
              </a:rPr>
              <a:t>In electronics, a switch is an electrical component that can break an electrical circuit, interrupting the current or diverting it from one conductor to another. </a:t>
            </a:r>
            <a:endParaRPr kumimoji="0" lang="en-US" sz="2600" b="1" i="0" u="none" strike="noStrike" kern="1200" cap="none" spc="0" normalizeH="0" baseline="0" noProof="0" dirty="0">
              <a:ln>
                <a:noFill/>
              </a:ln>
              <a:effectLst/>
              <a:uLnTx/>
              <a:uFillTx/>
              <a:latin typeface="Baskerville Old Face" pitchFamily="18" charset="0"/>
              <a:cs typeface="Times New Roman" pitchFamily="18" charset="0"/>
            </a:endParaRPr>
          </a:p>
        </p:txBody>
      </p:sp>
    </p:spTree>
    <p:extLst>
      <p:ext uri="{BB962C8B-B14F-4D97-AF65-F5344CB8AC3E}">
        <p14:creationId xmlns:p14="http://schemas.microsoft.com/office/powerpoint/2010/main" xmlns="" val="36957969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diagram</a:t>
            </a:r>
            <a:endParaRPr lang="en-US" dirty="0"/>
          </a:p>
        </p:txBody>
      </p:sp>
      <p:sp>
        <p:nvSpPr>
          <p:cNvPr id="3" name="Content Placeholder 2"/>
          <p:cNvSpPr>
            <a:spLocks noGrp="1"/>
          </p:cNvSpPr>
          <p:nvPr>
            <p:ph idx="1"/>
          </p:nvPr>
        </p:nvSpPr>
        <p:spPr/>
        <p:txBody>
          <a:bodyPr/>
          <a:lstStyle/>
          <a:p>
            <a:endParaRPr lang="en-US"/>
          </a:p>
        </p:txBody>
      </p:sp>
      <p:pic>
        <p:nvPicPr>
          <p:cNvPr id="2050" name="Picture 2" descr="C:\Users\Wineyard\Desktop\VIJAY PPTS\Block.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87829" y="1284514"/>
            <a:ext cx="8077200" cy="5562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484403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MA\Desktop\kit photos\break out boards\8 switch\8-switch.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nvSpPr>
        <p:spPr bwMode="auto">
          <a:xfrm>
            <a:off x="457200" y="6245225"/>
            <a:ext cx="2133600" cy="476250"/>
          </a:xfrm>
          <a:prstGeom prst="rect">
            <a:avLst/>
          </a:prstGeom>
          <a:noFill/>
          <a:ln>
            <a:miter lim="800000"/>
            <a:headEnd/>
            <a:tailEnd/>
          </a:ln>
        </p:spPr>
        <p:txBody>
          <a:bodyPr anchor="b"/>
          <a:lstStyle/>
          <a:p>
            <a:pPr>
              <a:defRPr/>
            </a:pPr>
            <a:fld id="{CB823D01-9719-4573-B305-EA037E4A57D8}" type="datetime2">
              <a:rPr lang="en-US" sz="1400">
                <a:effectLst>
                  <a:outerShdw blurRad="38100" dist="38100" dir="2700000" algn="tl">
                    <a:srgbClr val="000000"/>
                  </a:outerShdw>
                </a:effectLst>
                <a:latin typeface="Arial" pitchFamily="34" charset="0"/>
                <a:cs typeface="Arial" pitchFamily="34" charset="0"/>
              </a:rPr>
              <a:pPr>
                <a:defRPr/>
              </a:pPr>
              <a:t>Monday, January 28, 2013</a:t>
            </a:fld>
            <a:endParaRPr lang="en-US" sz="1400">
              <a:effectLst>
                <a:outerShdw blurRad="38100" dist="38100" dir="2700000" algn="tl">
                  <a:srgbClr val="000000"/>
                </a:outerShdw>
              </a:effectLst>
              <a:latin typeface="Arial" pitchFamily="34" charset="0"/>
              <a:cs typeface="Arial" pitchFamily="34" charset="0"/>
            </a:endParaRPr>
          </a:p>
        </p:txBody>
      </p:sp>
      <p:sp>
        <p:nvSpPr>
          <p:cNvPr id="5" name="Footer Placeholder 4"/>
          <p:cNvSpPr txBox="1">
            <a:spLocks noGrp="1"/>
          </p:cNvSpPr>
          <p:nvPr/>
        </p:nvSpPr>
        <p:spPr bwMode="auto">
          <a:xfrm>
            <a:off x="3124200" y="6245225"/>
            <a:ext cx="2895600" cy="476250"/>
          </a:xfrm>
          <a:prstGeom prst="rect">
            <a:avLst/>
          </a:prstGeom>
          <a:noFill/>
          <a:ln>
            <a:miter lim="800000"/>
            <a:headEnd/>
            <a:tailEnd/>
          </a:ln>
        </p:spPr>
        <p:txBody>
          <a:bodyPr anchor="b"/>
          <a:lstStyle/>
          <a:p>
            <a:pPr algn="ctr">
              <a:defRPr/>
            </a:pPr>
            <a:r>
              <a:rPr lang="en-US" sz="1400">
                <a:effectLst>
                  <a:outerShdw blurRad="38100" dist="38100" dir="2700000" algn="tl">
                    <a:srgbClr val="000000"/>
                  </a:outerShdw>
                </a:effectLst>
                <a:latin typeface="Arial" pitchFamily="34" charset="0"/>
                <a:cs typeface="Arial" pitchFamily="34" charset="0"/>
              </a:rPr>
              <a:t>WineYard technologies</a:t>
            </a:r>
          </a:p>
        </p:txBody>
      </p:sp>
      <p:sp>
        <p:nvSpPr>
          <p:cNvPr id="6" name="Rectangle 2"/>
          <p:cNvSpPr>
            <a:spLocks noGrp="1" noChangeArrowheads="1"/>
          </p:cNvSpPr>
          <p:nvPr>
            <p:ph type="title"/>
          </p:nvPr>
        </p:nvSpPr>
        <p:spPr>
          <a:xfrm>
            <a:off x="323850" y="476250"/>
            <a:ext cx="5276850" cy="833438"/>
          </a:xfrm>
        </p:spPr>
        <p:txBody>
          <a:bodyPr anchor="ctr">
            <a:normAutofit/>
          </a:bodyPr>
          <a:lstStyle/>
          <a:p>
            <a:pPr algn="ctr"/>
            <a:r>
              <a:rPr lang="en-US" sz="3400" u="sng" dirty="0">
                <a:solidFill>
                  <a:schemeClr val="tx1"/>
                </a:solidFill>
                <a:effectLst>
                  <a:outerShdw blurRad="38100" dist="38100" dir="2700000" algn="tl">
                    <a:srgbClr val="C0C0C0"/>
                  </a:outerShdw>
                </a:effectLst>
                <a:latin typeface="Baskerville Old Face" pitchFamily="18" charset="0"/>
              </a:rPr>
              <a:t>Transistor as a switch:</a:t>
            </a:r>
          </a:p>
        </p:txBody>
      </p:sp>
      <p:sp>
        <p:nvSpPr>
          <p:cNvPr id="7" name="Rectangle 3"/>
          <p:cNvSpPr txBox="1">
            <a:spLocks noChangeArrowheads="1"/>
          </p:cNvSpPr>
          <p:nvPr/>
        </p:nvSpPr>
        <p:spPr>
          <a:xfrm>
            <a:off x="395288" y="692150"/>
            <a:ext cx="8229600" cy="4176713"/>
          </a:xfrm>
          <a:prstGeom prst="rect">
            <a:avLst/>
          </a:prstGeom>
        </p:spPr>
        <p:txBody>
          <a:bodyPr vert="horz">
            <a:normAutofit/>
          </a:bodyPr>
          <a:lstStyle/>
          <a:p>
            <a:pPr marL="548640" marR="0" lvl="0" indent="-411480" algn="l" defTabSz="914400" rtl="0" eaLnBrk="1" fontAlgn="auto" latinLnBrk="0" hangingPunct="1">
              <a:lnSpc>
                <a:spcPct val="100000"/>
              </a:lnSpc>
              <a:spcBef>
                <a:spcPct val="20000"/>
              </a:spcBef>
              <a:spcAft>
                <a:spcPts val="0"/>
              </a:spcAft>
              <a:buClr>
                <a:schemeClr val="tx1">
                  <a:shade val="95000"/>
                </a:schemeClr>
              </a:buClr>
              <a:buSzPct val="65000"/>
              <a:buFont typeface="Wingdings" pitchFamily="2" charset="2"/>
              <a:buNone/>
              <a:tabLst/>
              <a:defRPr/>
            </a:pPr>
            <a:r>
              <a:rPr kumimoji="0" lang="en-US" sz="2600" b="1" i="0" u="none" strike="noStrike" kern="1200" cap="none" spc="0" normalizeH="0" baseline="0" noProof="0" dirty="0" smtClean="0">
                <a:ln>
                  <a:noFill/>
                </a:ln>
                <a:effectLst/>
                <a:uLnTx/>
                <a:uFillTx/>
                <a:latin typeface="Baskerville Old Face" pitchFamily="18" charset="0"/>
                <a:cs typeface="Times New Roman" pitchFamily="18" charset="0"/>
              </a:rPr>
              <a:t> </a:t>
            </a:r>
          </a:p>
          <a:p>
            <a:pPr marL="548640" marR="0" lvl="0" indent="-411480" algn="l" defTabSz="914400" rtl="0" eaLnBrk="1" fontAlgn="auto" latinLnBrk="0" hangingPunct="1">
              <a:lnSpc>
                <a:spcPct val="100000"/>
              </a:lnSpc>
              <a:spcBef>
                <a:spcPct val="20000"/>
              </a:spcBef>
              <a:spcAft>
                <a:spcPts val="0"/>
              </a:spcAft>
              <a:buClr>
                <a:schemeClr val="tx1">
                  <a:shade val="95000"/>
                </a:schemeClr>
              </a:buClr>
              <a:buSzPct val="65000"/>
              <a:buFont typeface="Wingdings" pitchFamily="2" charset="2"/>
              <a:buNone/>
              <a:tabLst/>
              <a:defRPr/>
            </a:pPr>
            <a:endParaRPr kumimoji="0" lang="en-US" sz="2600" b="1" i="0" u="none" strike="noStrike" kern="1200" cap="none" spc="0" normalizeH="0" baseline="0" noProof="0" dirty="0" smtClean="0">
              <a:ln>
                <a:noFill/>
              </a:ln>
              <a:effectLst/>
              <a:uLnTx/>
              <a:uFillTx/>
              <a:latin typeface="Baskerville Old Face" pitchFamily="18" charset="0"/>
              <a:cs typeface="Times New Roman" pitchFamily="18" charset="0"/>
            </a:endParaRPr>
          </a:p>
          <a:p>
            <a:pPr marL="548640" marR="0" lvl="0" indent="-411480" algn="l" defTabSz="914400" rtl="0" eaLnBrk="1" fontAlgn="auto" latinLnBrk="0" hangingPunct="1">
              <a:lnSpc>
                <a:spcPct val="100000"/>
              </a:lnSpc>
              <a:spcBef>
                <a:spcPct val="20000"/>
              </a:spcBef>
              <a:spcAft>
                <a:spcPts val="0"/>
              </a:spcAft>
              <a:buClr>
                <a:schemeClr val="tx1">
                  <a:shade val="95000"/>
                </a:schemeClr>
              </a:buClr>
              <a:buSzPct val="65000"/>
              <a:buFont typeface="Wingdings 2"/>
              <a:buChar char=""/>
              <a:tabLst/>
              <a:defRPr/>
            </a:pPr>
            <a:r>
              <a:rPr kumimoji="0" lang="en-US" sz="2600" b="1" i="0" u="none" strike="noStrike" kern="1200" cap="none" spc="0" normalizeH="0" baseline="0" noProof="0" dirty="0" smtClean="0">
                <a:ln>
                  <a:noFill/>
                </a:ln>
                <a:effectLst/>
                <a:uLnTx/>
                <a:uFillTx/>
                <a:latin typeface="Baskerville Old Face" pitchFamily="18" charset="0"/>
                <a:cs typeface="Times New Roman" pitchFamily="18" charset="0"/>
              </a:rPr>
              <a:t>Transistor can be used as an electronic switch, in grounded-emitter configuration.</a:t>
            </a:r>
          </a:p>
          <a:p>
            <a:pPr marL="548640" marR="0" lvl="0" indent="-411480" algn="l" defTabSz="914400" rtl="0" eaLnBrk="1" fontAlgn="auto" latinLnBrk="0" hangingPunct="1">
              <a:lnSpc>
                <a:spcPct val="100000"/>
              </a:lnSpc>
              <a:spcBef>
                <a:spcPct val="20000"/>
              </a:spcBef>
              <a:spcAft>
                <a:spcPts val="0"/>
              </a:spcAft>
              <a:buClr>
                <a:schemeClr val="tx1">
                  <a:shade val="95000"/>
                </a:schemeClr>
              </a:buClr>
              <a:buSzPct val="65000"/>
              <a:buFont typeface="Wingdings 2"/>
              <a:buChar char=""/>
              <a:tabLst/>
              <a:defRPr/>
            </a:pPr>
            <a:r>
              <a:rPr kumimoji="0" lang="en-US" sz="2600" b="1" i="0" u="none" strike="noStrike" kern="1200" cap="none" spc="0" normalizeH="0" baseline="0" noProof="0" dirty="0" smtClean="0">
                <a:ln>
                  <a:noFill/>
                </a:ln>
                <a:effectLst/>
                <a:uLnTx/>
                <a:uFillTx/>
                <a:latin typeface="Baskerville Old Face" pitchFamily="18" charset="0"/>
                <a:cs typeface="Times New Roman" pitchFamily="18" charset="0"/>
              </a:rPr>
              <a:t>Transistors are commonly used as electronic switches, for both high power applications including switched mode power supply and low power applications such as logic gates.</a:t>
            </a:r>
          </a:p>
          <a:p>
            <a:pPr marL="548640" marR="0" lvl="0" indent="-411480" algn="l" defTabSz="914400" rtl="0" eaLnBrk="1" fontAlgn="auto" latinLnBrk="0" hangingPunct="1">
              <a:lnSpc>
                <a:spcPct val="100000"/>
              </a:lnSpc>
              <a:spcBef>
                <a:spcPct val="20000"/>
              </a:spcBef>
              <a:spcAft>
                <a:spcPts val="0"/>
              </a:spcAft>
              <a:buClr>
                <a:schemeClr val="tx1">
                  <a:shade val="95000"/>
                </a:schemeClr>
              </a:buClr>
              <a:buSzPct val="65000"/>
              <a:buFont typeface="Wingdings 2"/>
              <a:buChar char=""/>
              <a:tabLst/>
              <a:defRPr/>
            </a:pPr>
            <a:endParaRPr kumimoji="0" lang="en-US" sz="2600" b="1" i="0" u="none" strike="noStrike" kern="1200" cap="none" spc="0" normalizeH="0" baseline="0" noProof="0" dirty="0">
              <a:ln>
                <a:noFill/>
              </a:ln>
              <a:effectLst/>
              <a:uLnTx/>
              <a:uFillTx/>
              <a:latin typeface="Times New Roman" pitchFamily="18" charset="0"/>
              <a:ea typeface="+mn-ea"/>
              <a:cs typeface="Times New Roman" pitchFamily="18" charset="0"/>
            </a:endParaRPr>
          </a:p>
        </p:txBody>
      </p:sp>
      <p:sp>
        <p:nvSpPr>
          <p:cNvPr id="2" name="Oval 1">
            <a:hlinkClick r:id="rId2" action="ppaction://hlinkfile"/>
          </p:cNvPr>
          <p:cNvSpPr/>
          <p:nvPr/>
        </p:nvSpPr>
        <p:spPr>
          <a:xfrm>
            <a:off x="6629400" y="4953000"/>
            <a:ext cx="1614488"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7019256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Transistor basics:</a:t>
            </a:r>
            <a:endParaRPr lang="en-US" dirty="0"/>
          </a:p>
        </p:txBody>
      </p:sp>
      <p:sp>
        <p:nvSpPr>
          <p:cNvPr id="3" name="Content Placeholder 2"/>
          <p:cNvSpPr>
            <a:spLocks noGrp="1"/>
          </p:cNvSpPr>
          <p:nvPr>
            <p:ph idx="1"/>
          </p:nvPr>
        </p:nvSpPr>
        <p:spPr/>
        <p:txBody>
          <a:bodyPr>
            <a:normAutofit/>
          </a:bodyPr>
          <a:lstStyle/>
          <a:p>
            <a:r>
              <a:rPr lang="en-US" dirty="0"/>
              <a:t>Transistors can be regarded as a type of </a:t>
            </a:r>
            <a:r>
              <a:rPr lang="en-US" dirty="0" smtClean="0"/>
              <a:t>switch.</a:t>
            </a:r>
          </a:p>
          <a:p>
            <a:r>
              <a:rPr lang="en-US" dirty="0"/>
              <a:t>Transistors are manufactured in different shapes but they have three leads (legs). </a:t>
            </a:r>
            <a:br>
              <a:rPr lang="en-US" dirty="0"/>
            </a:br>
            <a:r>
              <a:rPr lang="en-US" dirty="0"/>
              <a:t>The </a:t>
            </a:r>
            <a:r>
              <a:rPr lang="en-US" i="1" dirty="0"/>
              <a:t>BASE</a:t>
            </a:r>
            <a:r>
              <a:rPr lang="en-US" dirty="0"/>
              <a:t> - which is the lead responsible for activating the transistor.</a:t>
            </a:r>
            <a:br>
              <a:rPr lang="en-US" dirty="0"/>
            </a:br>
            <a:r>
              <a:rPr lang="en-US" dirty="0"/>
              <a:t>The </a:t>
            </a:r>
            <a:r>
              <a:rPr lang="en-US" i="1" dirty="0"/>
              <a:t>COLLECTOR</a:t>
            </a:r>
            <a:r>
              <a:rPr lang="en-US" dirty="0"/>
              <a:t> - which is the positive lead.</a:t>
            </a:r>
            <a:br>
              <a:rPr lang="en-US" dirty="0"/>
            </a:br>
            <a:r>
              <a:rPr lang="en-US" dirty="0"/>
              <a:t>The </a:t>
            </a:r>
            <a:r>
              <a:rPr lang="en-US" i="1" dirty="0"/>
              <a:t>EMITTER</a:t>
            </a:r>
            <a:r>
              <a:rPr lang="en-US" dirty="0"/>
              <a:t> - which is the negative lead.</a:t>
            </a:r>
          </a:p>
        </p:txBody>
      </p:sp>
      <p:sp>
        <p:nvSpPr>
          <p:cNvPr id="4" name="Date Placeholder 3"/>
          <p:cNvSpPr>
            <a:spLocks noGrp="1"/>
          </p:cNvSpPr>
          <p:nvPr>
            <p:ph type="dt" sz="half" idx="10"/>
          </p:nvPr>
        </p:nvSpPr>
        <p:spPr/>
        <p:txBody>
          <a:bodyPr/>
          <a:lstStyle/>
          <a:p>
            <a:fld id="{DFA295A6-CA6C-4293-AEA8-1FDA0B5F21FC}" type="datetime2">
              <a:rPr lang="en-US" smtClean="0"/>
              <a:pPr/>
              <a:t>Monday, January 28, 2013</a:t>
            </a:fld>
            <a:endParaRPr lang="en-US"/>
          </a:p>
        </p:txBody>
      </p:sp>
      <p:sp>
        <p:nvSpPr>
          <p:cNvPr id="5" name="Footer Placeholder 4"/>
          <p:cNvSpPr>
            <a:spLocks noGrp="1"/>
          </p:cNvSpPr>
          <p:nvPr>
            <p:ph type="ftr" sz="quarter" idx="11"/>
          </p:nvPr>
        </p:nvSpPr>
        <p:spPr/>
        <p:txBody>
          <a:bodyPr/>
          <a:lstStyle/>
          <a:p>
            <a:r>
              <a:rPr lang="en-US" smtClean="0"/>
              <a:t>WINEYARD TECHNOLOGIES</a:t>
            </a:r>
            <a:endParaRPr lang="en-US"/>
          </a:p>
        </p:txBody>
      </p:sp>
    </p:spTree>
    <p:extLst>
      <p:ext uri="{BB962C8B-B14F-4D97-AF65-F5344CB8AC3E}">
        <p14:creationId xmlns:p14="http://schemas.microsoft.com/office/powerpoint/2010/main" xmlns="" val="2467328802"/>
      </p:ext>
    </p:extLst>
  </p:cSld>
  <p:clrMapOvr>
    <a:masterClrMapping/>
  </p:clrMapOvr>
  <p:transition spd="med">
    <p:split orient="vert" dir="in"/>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686800" cy="838200"/>
          </a:xfrm>
        </p:spPr>
        <p:txBody>
          <a:bodyPr>
            <a:normAutofit fontScale="90000"/>
          </a:bodyPr>
          <a:lstStyle/>
          <a:p>
            <a:pPr algn="l"/>
            <a:r>
              <a:rPr lang="en-US" dirty="0"/>
              <a:t>TWO EXAMPLES OF DIFFERENT SHAPES OF </a:t>
            </a:r>
            <a:r>
              <a:rPr lang="en-US" dirty="0" smtClean="0"/>
              <a:t>TRANSISTOR:</a:t>
            </a:r>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85800" y="1981200"/>
            <a:ext cx="3152775" cy="2247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05400" y="2209800"/>
            <a:ext cx="2505075" cy="2228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fld id="{E3A5EAAA-6CCF-497E-8C06-2BDDF253E30D}" type="datetime2">
              <a:rPr lang="en-US" smtClean="0"/>
              <a:pPr/>
              <a:t>Monday, January 28, 2013</a:t>
            </a:fld>
            <a:endParaRPr lang="en-US"/>
          </a:p>
        </p:txBody>
      </p:sp>
      <p:sp>
        <p:nvSpPr>
          <p:cNvPr id="4" name="Footer Placeholder 3"/>
          <p:cNvSpPr>
            <a:spLocks noGrp="1"/>
          </p:cNvSpPr>
          <p:nvPr>
            <p:ph type="ftr" sz="quarter" idx="11"/>
          </p:nvPr>
        </p:nvSpPr>
        <p:spPr/>
        <p:txBody>
          <a:bodyPr/>
          <a:lstStyle/>
          <a:p>
            <a:r>
              <a:rPr lang="en-US" smtClean="0"/>
              <a:t>WINEYARD TECHNOLOGIES</a:t>
            </a:r>
            <a:endParaRPr lang="en-US"/>
          </a:p>
        </p:txBody>
      </p:sp>
    </p:spTree>
    <p:extLst>
      <p:ext uri="{BB962C8B-B14F-4D97-AF65-F5344CB8AC3E}">
        <p14:creationId xmlns:p14="http://schemas.microsoft.com/office/powerpoint/2010/main" xmlns="" val="4007085738"/>
      </p:ext>
    </p:extLst>
  </p:cSld>
  <p:clrMapOvr>
    <a:masterClrMapping/>
  </p:clrMapOvr>
  <p:transition spd="med">
    <p:split orient="vert" dir="in"/>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Baskerville Old Face" pitchFamily="18" charset="0"/>
              </a:rPr>
              <a:t>Types of transistors:</a:t>
            </a:r>
            <a:endParaRPr lang="en-US" dirty="0">
              <a:latin typeface="Baskerville Old Face" pitchFamily="18" charset="0"/>
            </a:endParaRPr>
          </a:p>
        </p:txBody>
      </p:sp>
      <p:sp>
        <p:nvSpPr>
          <p:cNvPr id="3" name="Content Placeholder 2"/>
          <p:cNvSpPr>
            <a:spLocks noGrp="1"/>
          </p:cNvSpPr>
          <p:nvPr>
            <p:ph idx="1"/>
          </p:nvPr>
        </p:nvSpPr>
        <p:spPr/>
        <p:txBody>
          <a:bodyPr/>
          <a:lstStyle/>
          <a:p>
            <a:r>
              <a:rPr lang="en-US" dirty="0" smtClean="0">
                <a:latin typeface="Baskerville Old Face" pitchFamily="18" charset="0"/>
              </a:rPr>
              <a:t>Two types of transistors:</a:t>
            </a:r>
          </a:p>
          <a:p>
            <a:pPr marL="0" indent="0">
              <a:buNone/>
            </a:pPr>
            <a:r>
              <a:rPr lang="en-US" dirty="0" smtClean="0">
                <a:latin typeface="Baskerville Old Face" pitchFamily="18" charset="0"/>
              </a:rPr>
              <a:t>1.PNP transistor</a:t>
            </a:r>
          </a:p>
          <a:p>
            <a:pPr marL="0" indent="0">
              <a:buNone/>
            </a:pPr>
            <a:r>
              <a:rPr lang="en-US" dirty="0" smtClean="0">
                <a:latin typeface="Baskerville Old Face" pitchFamily="18" charset="0"/>
              </a:rPr>
              <a:t>2.NPN transistor</a:t>
            </a:r>
            <a:endParaRPr lang="en-US" dirty="0">
              <a:latin typeface="Baskerville Old Face" pitchFamily="18" charset="0"/>
            </a:endParaRPr>
          </a:p>
        </p:txBody>
      </p:sp>
      <p:sp>
        <p:nvSpPr>
          <p:cNvPr id="4" name="Date Placeholder 3"/>
          <p:cNvSpPr>
            <a:spLocks noGrp="1"/>
          </p:cNvSpPr>
          <p:nvPr>
            <p:ph type="dt" sz="half" idx="10"/>
          </p:nvPr>
        </p:nvSpPr>
        <p:spPr/>
        <p:txBody>
          <a:bodyPr/>
          <a:lstStyle/>
          <a:p>
            <a:fld id="{266E118E-E4C2-4043-912E-ED737F193D8D}" type="datetime2">
              <a:rPr lang="en-US" smtClean="0"/>
              <a:pPr/>
              <a:t>Monday, January 28, 2013</a:t>
            </a:fld>
            <a:endParaRPr lang="en-US"/>
          </a:p>
        </p:txBody>
      </p:sp>
      <p:sp>
        <p:nvSpPr>
          <p:cNvPr id="5" name="Footer Placeholder 4"/>
          <p:cNvSpPr>
            <a:spLocks noGrp="1"/>
          </p:cNvSpPr>
          <p:nvPr>
            <p:ph type="ftr" sz="quarter" idx="11"/>
          </p:nvPr>
        </p:nvSpPr>
        <p:spPr/>
        <p:txBody>
          <a:bodyPr/>
          <a:lstStyle/>
          <a:p>
            <a:r>
              <a:rPr lang="en-US" smtClean="0"/>
              <a:t>WINEYARD TECHNOLOGIES</a:t>
            </a:r>
            <a:endParaRPr lang="en-US"/>
          </a:p>
        </p:txBody>
      </p:sp>
    </p:spTree>
    <p:extLst>
      <p:ext uri="{BB962C8B-B14F-4D97-AF65-F5344CB8AC3E}">
        <p14:creationId xmlns:p14="http://schemas.microsoft.com/office/powerpoint/2010/main" xmlns="" val="1823760747"/>
      </p:ext>
    </p:extLst>
  </p:cSld>
  <p:clrMapOvr>
    <a:masterClrMapping/>
  </p:clrMapOvr>
  <p:transition spd="med">
    <p:spli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686800" cy="838200"/>
          </a:xfrm>
        </p:spPr>
        <p:txBody>
          <a:bodyPr>
            <a:normAutofit fontScale="90000"/>
          </a:bodyPr>
          <a:lstStyle/>
          <a:p>
            <a:pPr algn="l"/>
            <a:r>
              <a:rPr lang="en-US" dirty="0" smtClean="0">
                <a:latin typeface="Baskerville Old Face" pitchFamily="18" charset="0"/>
              </a:rPr>
              <a:t>FEATURES &amp; APPLICATIONS  OF PNP &amp; NPN Transistors:</a:t>
            </a:r>
            <a:endParaRPr lang="en-US" dirty="0">
              <a:latin typeface="Baskerville Old Face" pitchFamily="18" charset="0"/>
            </a:endParaRPr>
          </a:p>
        </p:txBody>
      </p:sp>
      <p:sp>
        <p:nvSpPr>
          <p:cNvPr id="3" name="Content Placeholder 2"/>
          <p:cNvSpPr>
            <a:spLocks noGrp="1"/>
          </p:cNvSpPr>
          <p:nvPr>
            <p:ph idx="1"/>
          </p:nvPr>
        </p:nvSpPr>
        <p:spPr>
          <a:xfrm>
            <a:off x="304800" y="1295400"/>
            <a:ext cx="8686800" cy="4784725"/>
          </a:xfrm>
        </p:spPr>
        <p:txBody>
          <a:bodyPr>
            <a:normAutofit/>
          </a:bodyPr>
          <a:lstStyle/>
          <a:p>
            <a:pPr marL="0" indent="0">
              <a:buNone/>
            </a:pPr>
            <a:r>
              <a:rPr lang="en-US" dirty="0" smtClean="0">
                <a:latin typeface="Baskerville Old Face" pitchFamily="18" charset="0"/>
              </a:rPr>
              <a:t>FEATURES:</a:t>
            </a:r>
            <a:endParaRPr lang="en-US" dirty="0">
              <a:latin typeface="Baskerville Old Face" pitchFamily="18" charset="0"/>
            </a:endParaRPr>
          </a:p>
          <a:p>
            <a:pPr marL="0" indent="0">
              <a:buNone/>
            </a:pPr>
            <a:r>
              <a:rPr lang="en-US" dirty="0">
                <a:latin typeface="Baskerville Old Face" pitchFamily="18" charset="0"/>
              </a:rPr>
              <a:t>• </a:t>
            </a:r>
            <a:r>
              <a:rPr lang="en-US" sz="2800" dirty="0">
                <a:latin typeface="Baskerville Old Face" pitchFamily="18" charset="0"/>
              </a:rPr>
              <a:t>High current (max. 600 mA)</a:t>
            </a:r>
          </a:p>
          <a:p>
            <a:pPr marL="0" indent="0">
              <a:buNone/>
            </a:pPr>
            <a:r>
              <a:rPr lang="en-US" sz="2800" dirty="0">
                <a:latin typeface="Baskerville Old Face" pitchFamily="18" charset="0"/>
              </a:rPr>
              <a:t>• Low voltage (max. 60 V).</a:t>
            </a:r>
          </a:p>
          <a:p>
            <a:pPr marL="0" indent="0">
              <a:buNone/>
            </a:pPr>
            <a:r>
              <a:rPr lang="en-US" dirty="0" smtClean="0">
                <a:latin typeface="Baskerville Old Face" pitchFamily="18" charset="0"/>
              </a:rPr>
              <a:t>APPLICATIONS:</a:t>
            </a:r>
            <a:endParaRPr lang="en-US" dirty="0">
              <a:latin typeface="Baskerville Old Face" pitchFamily="18" charset="0"/>
            </a:endParaRPr>
          </a:p>
          <a:p>
            <a:r>
              <a:rPr lang="en-US" dirty="0" smtClean="0">
                <a:latin typeface="Baskerville Old Face" pitchFamily="18" charset="0"/>
              </a:rPr>
              <a:t> </a:t>
            </a:r>
            <a:r>
              <a:rPr lang="en-US" sz="2800" dirty="0">
                <a:latin typeface="Baskerville Old Face" pitchFamily="18" charset="0"/>
              </a:rPr>
              <a:t>Switching and linear amplification.</a:t>
            </a:r>
          </a:p>
          <a:p>
            <a:pPr marL="0" indent="0">
              <a:buNone/>
            </a:pPr>
            <a:endParaRPr lang="en-US" dirty="0"/>
          </a:p>
          <a:p>
            <a:pPr marL="0" indent="0">
              <a:buNone/>
            </a:pPr>
            <a:endParaRPr lang="en-US" dirty="0"/>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38200" y="4114800"/>
            <a:ext cx="3962400" cy="198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0B5165D1-34F0-4023-91DB-99A878C7FF3C}" type="datetime2">
              <a:rPr lang="en-US" smtClean="0"/>
              <a:pPr/>
              <a:t>Monday, January 28, 2013</a:t>
            </a:fld>
            <a:endParaRPr lang="en-US"/>
          </a:p>
        </p:txBody>
      </p:sp>
      <p:sp>
        <p:nvSpPr>
          <p:cNvPr id="5" name="Footer Placeholder 4"/>
          <p:cNvSpPr>
            <a:spLocks noGrp="1"/>
          </p:cNvSpPr>
          <p:nvPr>
            <p:ph type="ftr" sz="quarter" idx="11"/>
          </p:nvPr>
        </p:nvSpPr>
        <p:spPr/>
        <p:txBody>
          <a:bodyPr/>
          <a:lstStyle/>
          <a:p>
            <a:r>
              <a:rPr lang="en-US" smtClean="0"/>
              <a:t>WINEYARD TECHNOLOGIES</a:t>
            </a:r>
            <a:endParaRPr lang="en-US"/>
          </a:p>
        </p:txBody>
      </p:sp>
    </p:spTree>
    <p:extLst>
      <p:ext uri="{BB962C8B-B14F-4D97-AF65-F5344CB8AC3E}">
        <p14:creationId xmlns:p14="http://schemas.microsoft.com/office/powerpoint/2010/main" xmlns="" val="2609865524"/>
      </p:ext>
    </p:extLst>
  </p:cSld>
  <p:clrMapOvr>
    <a:masterClrMapping/>
  </p:clrMapOvr>
  <p:transition spd="med">
    <p:dissolv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NPN Transistor &amp; PNP Transistor:</a:t>
            </a:r>
            <a:endParaRPr lang="en-US" dirty="0"/>
          </a:p>
        </p:txBody>
      </p:sp>
      <p:pic>
        <p:nvPicPr>
          <p:cNvPr id="5" name="Content Placeholder 4"/>
          <p:cNvPicPr>
            <a:picLocks noGrp="1" noChangeAspect="1" noChangeArrowheads="1"/>
          </p:cNvPicPr>
          <p:nvPr>
            <p:ph idx="1"/>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76800" y="1981200"/>
            <a:ext cx="2438400" cy="243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914400" y="2057400"/>
            <a:ext cx="3114675" cy="2362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1905000" y="4648200"/>
            <a:ext cx="1566647" cy="369332"/>
          </a:xfrm>
          <a:prstGeom prst="rect">
            <a:avLst/>
          </a:prstGeom>
        </p:spPr>
        <p:txBody>
          <a:bodyPr wrap="none">
            <a:spAutoFit/>
          </a:bodyPr>
          <a:lstStyle/>
          <a:p>
            <a:r>
              <a:rPr lang="en-US" dirty="0" smtClean="0"/>
              <a:t>NPN Transistor</a:t>
            </a:r>
            <a:endParaRPr lang="en-US" dirty="0"/>
          </a:p>
        </p:txBody>
      </p:sp>
      <p:sp>
        <p:nvSpPr>
          <p:cNvPr id="7" name="Rectangle 6"/>
          <p:cNvSpPr/>
          <p:nvPr/>
        </p:nvSpPr>
        <p:spPr>
          <a:xfrm>
            <a:off x="5562600" y="4648200"/>
            <a:ext cx="1536190" cy="369332"/>
          </a:xfrm>
          <a:prstGeom prst="rect">
            <a:avLst/>
          </a:prstGeom>
        </p:spPr>
        <p:txBody>
          <a:bodyPr wrap="none">
            <a:spAutoFit/>
          </a:bodyPr>
          <a:lstStyle/>
          <a:p>
            <a:r>
              <a:rPr lang="en-US" dirty="0" smtClean="0"/>
              <a:t>PNP Transistor</a:t>
            </a:r>
            <a:endParaRPr lang="en-US" dirty="0"/>
          </a:p>
        </p:txBody>
      </p:sp>
      <p:sp>
        <p:nvSpPr>
          <p:cNvPr id="3" name="Date Placeholder 2"/>
          <p:cNvSpPr>
            <a:spLocks noGrp="1"/>
          </p:cNvSpPr>
          <p:nvPr>
            <p:ph type="dt" sz="half" idx="10"/>
          </p:nvPr>
        </p:nvSpPr>
        <p:spPr/>
        <p:txBody>
          <a:bodyPr/>
          <a:lstStyle/>
          <a:p>
            <a:fld id="{8DDEEF62-D91E-4D36-9092-8D74D9E283E8}" type="datetime2">
              <a:rPr lang="en-US" smtClean="0"/>
              <a:pPr/>
              <a:t>Monday, January 28, 2013</a:t>
            </a:fld>
            <a:endParaRPr lang="en-US"/>
          </a:p>
        </p:txBody>
      </p:sp>
      <p:sp>
        <p:nvSpPr>
          <p:cNvPr id="4" name="Footer Placeholder 3"/>
          <p:cNvSpPr>
            <a:spLocks noGrp="1"/>
          </p:cNvSpPr>
          <p:nvPr>
            <p:ph type="ftr" sz="quarter" idx="11"/>
          </p:nvPr>
        </p:nvSpPr>
        <p:spPr/>
        <p:txBody>
          <a:bodyPr/>
          <a:lstStyle/>
          <a:p>
            <a:r>
              <a:rPr lang="en-US" smtClean="0"/>
              <a:t>WINEYARD TECHNOLOGIES</a:t>
            </a:r>
            <a:endParaRPr lang="en-US"/>
          </a:p>
        </p:txBody>
      </p:sp>
    </p:spTree>
    <p:extLst>
      <p:ext uri="{BB962C8B-B14F-4D97-AF65-F5344CB8AC3E}">
        <p14:creationId xmlns:p14="http://schemas.microsoft.com/office/powerpoint/2010/main" xmlns="" val="774572751"/>
      </p:ext>
    </p:extLst>
  </p:cSld>
  <p:clrMapOvr>
    <a:masterClrMapping/>
  </p:clrMapOvr>
  <p:transition spd="med">
    <p:cover dir="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Schematic</a:t>
            </a:r>
            <a:endParaRPr lang="en-US" dirty="0"/>
          </a:p>
        </p:txBody>
      </p:sp>
      <p:sp>
        <p:nvSpPr>
          <p:cNvPr id="3" name="Content Placeholder 2"/>
          <p:cNvSpPr>
            <a:spLocks noGrp="1"/>
          </p:cNvSpPr>
          <p:nvPr>
            <p:ph idx="1"/>
          </p:nvPr>
        </p:nvSpPr>
        <p:spPr/>
        <p:txBody>
          <a:bodyPr/>
          <a:lstStyle/>
          <a:p>
            <a:endParaRPr lang="en-US"/>
          </a:p>
        </p:txBody>
      </p:sp>
      <p:pic>
        <p:nvPicPr>
          <p:cNvPr id="1026" name="Picture 2" descr="C:\Users\Wineyard\Desktop\VIJAY PPTS\BLDC V1.00 Schematic.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600200"/>
            <a:ext cx="9144000" cy="5257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590746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Pcb</a:t>
            </a:r>
            <a:r>
              <a:rPr lang="en-US" dirty="0" smtClean="0"/>
              <a:t> design</a:t>
            </a:r>
            <a:endParaRPr lang="en-US" dirty="0"/>
          </a:p>
        </p:txBody>
      </p:sp>
      <p:sp>
        <p:nvSpPr>
          <p:cNvPr id="3" name="Content Placeholder 2"/>
          <p:cNvSpPr>
            <a:spLocks noGrp="1"/>
          </p:cNvSpPr>
          <p:nvPr>
            <p:ph idx="1"/>
          </p:nvPr>
        </p:nvSpPr>
        <p:spPr/>
        <p:txBody>
          <a:bodyPr/>
          <a:lstStyle/>
          <a:p>
            <a:endParaRPr lang="en-US"/>
          </a:p>
        </p:txBody>
      </p:sp>
      <p:pic>
        <p:nvPicPr>
          <p:cNvPr id="3074" name="Picture 2" descr="C:\Users\Wineyard\Desktop\VIJAY PPTS\pcb-layout-surf-simulator-circuit-diagram.gif"/>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600200"/>
            <a:ext cx="8458200" cy="45339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777796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Copper plate</a:t>
            </a:r>
            <a:endParaRPr lang="en-US" dirty="0"/>
          </a:p>
        </p:txBody>
      </p:sp>
      <p:sp>
        <p:nvSpPr>
          <p:cNvPr id="3" name="Content Placeholder 2"/>
          <p:cNvSpPr>
            <a:spLocks noGrp="1"/>
          </p:cNvSpPr>
          <p:nvPr>
            <p:ph idx="1"/>
          </p:nvPr>
        </p:nvSpPr>
        <p:spPr/>
        <p:txBody>
          <a:bodyPr/>
          <a:lstStyle/>
          <a:p>
            <a:endParaRPr lang="en-US"/>
          </a:p>
        </p:txBody>
      </p:sp>
      <p:pic>
        <p:nvPicPr>
          <p:cNvPr id="4098" name="Picture 2" descr="C:\Users\Wineyard\Desktop\VIJAY PPTS\med_gallery_1_7_8044.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 y="1524000"/>
            <a:ext cx="8305800" cy="4572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140831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Pcb</a:t>
            </a:r>
            <a:r>
              <a:rPr lang="en-US" dirty="0" smtClean="0"/>
              <a:t> fabrication</a:t>
            </a:r>
            <a:endParaRPr lang="en-US" dirty="0"/>
          </a:p>
        </p:txBody>
      </p:sp>
      <p:sp>
        <p:nvSpPr>
          <p:cNvPr id="3" name="Content Placeholder 2"/>
          <p:cNvSpPr>
            <a:spLocks noGrp="1"/>
          </p:cNvSpPr>
          <p:nvPr>
            <p:ph idx="1"/>
          </p:nvPr>
        </p:nvSpPr>
        <p:spPr/>
        <p:txBody>
          <a:bodyPr/>
          <a:lstStyle/>
          <a:p>
            <a:endParaRPr lang="en-US"/>
          </a:p>
        </p:txBody>
      </p:sp>
      <p:pic>
        <p:nvPicPr>
          <p:cNvPr id="5122" name="Picture 2" descr="C:\Users\Wineyard\Desktop\VIJAY PPTS\printed-circuit-board-24.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7200" y="1600200"/>
            <a:ext cx="8305799" cy="4495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504338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Hardware Components</a:t>
            </a:r>
            <a:endParaRPr lang="en-US" dirty="0"/>
          </a:p>
        </p:txBody>
      </p:sp>
      <p:sp>
        <p:nvSpPr>
          <p:cNvPr id="3" name="Content Placeholder 2"/>
          <p:cNvSpPr>
            <a:spLocks noGrp="1"/>
          </p:cNvSpPr>
          <p:nvPr>
            <p:ph idx="1"/>
          </p:nvPr>
        </p:nvSpPr>
        <p:spPr/>
        <p:txBody>
          <a:bodyPr/>
          <a:lstStyle/>
          <a:p>
            <a:endParaRPr lang="en-US"/>
          </a:p>
        </p:txBody>
      </p:sp>
      <p:pic>
        <p:nvPicPr>
          <p:cNvPr id="6146" name="Picture 2" descr="C:\Users\Wineyard\Desktop\VIJAY PPTS\ele-006.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3400" y="1600200"/>
            <a:ext cx="8153400" cy="45083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814700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Thatch</Template>
  <TotalTime>179</TotalTime>
  <Words>740</Words>
  <Application>Microsoft Office PowerPoint</Application>
  <PresentationFormat>On-screen Show (4:3)</PresentationFormat>
  <Paragraphs>193</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Thatch</vt:lpstr>
      <vt:lpstr>Slide 1</vt:lpstr>
      <vt:lpstr> Client &amp; Engineer</vt:lpstr>
      <vt:lpstr>Slide 3</vt:lpstr>
      <vt:lpstr>Block diagram</vt:lpstr>
      <vt:lpstr>Schematic</vt:lpstr>
      <vt:lpstr>Pcb design</vt:lpstr>
      <vt:lpstr>Copper plate</vt:lpstr>
      <vt:lpstr>Pcb fabrication</vt:lpstr>
      <vt:lpstr>Hardware Components</vt:lpstr>
      <vt:lpstr>Pcb board with components</vt:lpstr>
      <vt:lpstr>Hardware Testing</vt:lpstr>
      <vt:lpstr>Software Testing</vt:lpstr>
      <vt:lpstr>Marketing </vt:lpstr>
      <vt:lpstr>Basic Components</vt:lpstr>
      <vt:lpstr>Resistor</vt:lpstr>
      <vt:lpstr>Slide 16</vt:lpstr>
      <vt:lpstr>Slide 17</vt:lpstr>
      <vt:lpstr>Slide 18</vt:lpstr>
      <vt:lpstr>Slide 19</vt:lpstr>
      <vt:lpstr>Capacitors </vt:lpstr>
      <vt:lpstr>CAPACITORS:</vt:lpstr>
      <vt:lpstr>Types of Capacitors</vt:lpstr>
      <vt:lpstr>Slide 23</vt:lpstr>
      <vt:lpstr>Electrolytic Capacitor</vt:lpstr>
      <vt:lpstr>INDUCTOR:</vt:lpstr>
      <vt:lpstr>Slide 26</vt:lpstr>
      <vt:lpstr>Slide 27</vt:lpstr>
      <vt:lpstr>Slide 28</vt:lpstr>
      <vt:lpstr>ZENER  DIODE:</vt:lpstr>
      <vt:lpstr>LIGHT  EMITTING  DIODE  (LED)  A light-emitting diode (LED) is a semiconductor light source. LED’s are used as indicator lamps in many devices, and are increasingly used for lighting. </vt:lpstr>
      <vt:lpstr>Slide 31</vt:lpstr>
      <vt:lpstr>Materials Used in LED’s</vt:lpstr>
      <vt:lpstr> RELAY:  A Relay is an electrically controllable switch widely used in industrial controls, automobiles, etc…</vt:lpstr>
      <vt:lpstr>Slide 34</vt:lpstr>
      <vt:lpstr>Slide 35</vt:lpstr>
      <vt:lpstr>SPDT &amp; DPDT:</vt:lpstr>
      <vt:lpstr>Slide 37</vt:lpstr>
      <vt:lpstr>Slide 38</vt:lpstr>
      <vt:lpstr>Slide 39</vt:lpstr>
      <vt:lpstr>Slide 40</vt:lpstr>
      <vt:lpstr>Transistor as a switch:</vt:lpstr>
      <vt:lpstr>Transistor basics:</vt:lpstr>
      <vt:lpstr>TWO EXAMPLES OF DIFFERENT SHAPES OF TRANSISTOR:</vt:lpstr>
      <vt:lpstr>Types of transistors:</vt:lpstr>
      <vt:lpstr>FEATURES &amp; APPLICATIONS  OF PNP &amp; NPN Transistors:</vt:lpstr>
      <vt:lpstr>NPN Transistor &amp; PNP Transistor:</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Wineyard</dc:creator>
  <cp:lastModifiedBy>MA</cp:lastModifiedBy>
  <cp:revision>43</cp:revision>
  <dcterms:created xsi:type="dcterms:W3CDTF">2013-01-03T07:22:56Z</dcterms:created>
  <dcterms:modified xsi:type="dcterms:W3CDTF">2013-01-28T19:57:38Z</dcterms:modified>
</cp:coreProperties>
</file>